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1"/>
  </p:notesMasterIdLst>
  <p:sldIdLst>
    <p:sldId id="282" r:id="rId2"/>
    <p:sldId id="261" r:id="rId3"/>
    <p:sldId id="286" r:id="rId4"/>
    <p:sldId id="297" r:id="rId5"/>
    <p:sldId id="279" r:id="rId6"/>
    <p:sldId id="290" r:id="rId7"/>
    <p:sldId id="289" r:id="rId8"/>
    <p:sldId id="296" r:id="rId9"/>
    <p:sldId id="292" r:id="rId10"/>
    <p:sldId id="293" r:id="rId11"/>
    <p:sldId id="294" r:id="rId12"/>
    <p:sldId id="295" r:id="rId13"/>
    <p:sldId id="272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321" r:id="rId30"/>
    <p:sldId id="322" r:id="rId31"/>
    <p:sldId id="323" r:id="rId32"/>
    <p:sldId id="299" r:id="rId33"/>
    <p:sldId id="300" r:id="rId34"/>
    <p:sldId id="301" r:id="rId35"/>
    <p:sldId id="302" r:id="rId36"/>
    <p:sldId id="303" r:id="rId37"/>
    <p:sldId id="304" r:id="rId38"/>
    <p:sldId id="305" r:id="rId39"/>
    <p:sldId id="324" r:id="rId40"/>
    <p:sldId id="325" r:id="rId41"/>
    <p:sldId id="326" r:id="rId42"/>
    <p:sldId id="327" r:id="rId43"/>
    <p:sldId id="328" r:id="rId44"/>
    <p:sldId id="329" r:id="rId45"/>
    <p:sldId id="330" r:id="rId46"/>
    <p:sldId id="331" r:id="rId47"/>
    <p:sldId id="332" r:id="rId48"/>
    <p:sldId id="333" r:id="rId49"/>
    <p:sldId id="334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5" autoAdjust="0"/>
    <p:restoredTop sz="94737" autoAdjust="0"/>
  </p:normalViewPr>
  <p:slideViewPr>
    <p:cSldViewPr snapToGrid="0" snapToObjects="1">
      <p:cViewPr varScale="1">
        <p:scale>
          <a:sx n="147" d="100"/>
          <a:sy n="147" d="100"/>
        </p:scale>
        <p:origin x="-328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media/image1.png>
</file>

<file path=ppt/media/image2.png>
</file>

<file path=ppt/media/image20.png>
</file>

<file path=ppt/media/image21.png>
</file>

<file path=ppt/media/image22.png>
</file>

<file path=ppt/media/image32.png>
</file>

<file path=ppt/media/image34.png>
</file>

<file path=ppt/media/image36.png>
</file>

<file path=ppt/media/image37.png>
</file>

<file path=ppt/media/image39.png>
</file>

<file path=ppt/media/image40.png>
</file>

<file path=ppt/media/image42.jpg>
</file>

<file path=ppt/media/image43.png>
</file>

<file path=ppt/media/image45.png>
</file>

<file path=ppt/media/image49.jpg>
</file>

<file path=ppt/media/image5.png>
</file>

<file path=ppt/media/image50.png>
</file>

<file path=ppt/media/image58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90DDB3-C8B8-4124-BF35-0A37603999EE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D00CE0-58E4-4DA5-8F8C-0272F65EF4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847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4818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 smtClean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481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B9266B7A-2088-4E65-AB7B-87C9FDE0B6BD}" type="slidenum">
              <a:rPr lang="en-US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00CE0-58E4-4DA5-8F8C-0272F65EF4B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797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21BA1-B754-584A-9721-01B7F10EBF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537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21BA1-B754-584A-9721-01B7F10EBF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53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21BA1-B754-584A-9721-01B7F10EBF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53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21BA1-B754-584A-9721-01B7F10EBF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53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21BA1-B754-584A-9721-01B7F10EBF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53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0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224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61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439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413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481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4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093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42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815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467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11807-28E2-F44F-942E-7CA48F230D3B}" type="datetimeFigureOut">
              <a:rPr lang="en-US" smtClean="0"/>
              <a:pPr/>
              <a:t>4/2/15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5FCC56-9591-CF41-BA8D-2ED3F27F54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10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9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Relationship Id="rId3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Relationship Id="rId3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Relationship Id="rId3" Type="http://schemas.openxmlformats.org/officeDocument/2006/relationships/image" Target="../media/image46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7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8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System analysis of the Interleukin-21 signaling in CD4+ T cells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Jan 7, 2014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PCA clustering of top correlated samples</a:t>
            </a:r>
            <a:endParaRPr lang="en-US" sz="3200" b="1" dirty="0"/>
          </a:p>
        </p:txBody>
      </p:sp>
      <p:pic>
        <p:nvPicPr>
          <p:cNvPr id="3" name="Picture 2" descr="mypca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938" y="1132551"/>
            <a:ext cx="6576642" cy="46574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9607" y="6061497"/>
            <a:ext cx="53091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./PCA/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58638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/>
          <p:cNvSpPr/>
          <p:nvPr/>
        </p:nvSpPr>
        <p:spPr>
          <a:xfrm>
            <a:off x="5183978" y="4445460"/>
            <a:ext cx="2086493" cy="2086493"/>
          </a:xfrm>
          <a:prstGeom prst="ellipse">
            <a:avLst/>
          </a:prstGeom>
          <a:ln w="6350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3175" cmpd="sng"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12" name="Oval 11"/>
          <p:cNvSpPr/>
          <p:nvPr/>
        </p:nvSpPr>
        <p:spPr>
          <a:xfrm>
            <a:off x="1576124" y="2358967"/>
            <a:ext cx="2086493" cy="2086493"/>
          </a:xfrm>
          <a:prstGeom prst="ellipse">
            <a:avLst/>
          </a:prstGeom>
          <a:ln w="6350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3175" cmpd="sng"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7" name="Oval 6"/>
          <p:cNvSpPr/>
          <p:nvPr/>
        </p:nvSpPr>
        <p:spPr>
          <a:xfrm>
            <a:off x="5783884" y="1375235"/>
            <a:ext cx="2086493" cy="2086493"/>
          </a:xfrm>
          <a:prstGeom prst="ellipse">
            <a:avLst/>
          </a:prstGeom>
          <a:ln w="6350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3175" cmpd="sng">
                <a:solidFill>
                  <a:schemeClr val="tx1"/>
                </a:solidFill>
                <a:prstDash val="sysDash"/>
              </a:ln>
            </a:endParaRPr>
          </a:p>
        </p:txBody>
      </p:sp>
      <p:pic>
        <p:nvPicPr>
          <p:cNvPr id="8" name="Picture 7" descr="mypca.2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46" b="13378"/>
          <a:stretch/>
        </p:blipFill>
        <p:spPr>
          <a:xfrm>
            <a:off x="1315053" y="1177848"/>
            <a:ext cx="6400800" cy="505508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PCA clustering of top correlated samples</a:t>
            </a:r>
            <a:endParaRPr lang="en-US" sz="3200" b="1" dirty="0"/>
          </a:p>
        </p:txBody>
      </p:sp>
      <p:sp>
        <p:nvSpPr>
          <p:cNvPr id="6" name="Right Arrow 5"/>
          <p:cNvSpPr/>
          <p:nvPr/>
        </p:nvSpPr>
        <p:spPr>
          <a:xfrm rot="912235">
            <a:off x="1226070" y="2491612"/>
            <a:ext cx="1225003" cy="32358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v</a:t>
            </a:r>
            <a:r>
              <a:rPr lang="en-US" sz="1000" dirty="0" err="1" smtClean="0"/>
              <a:t>fp.neg.icos.neg</a:t>
            </a:r>
            <a:endParaRPr lang="en-US" sz="1000" dirty="0"/>
          </a:p>
        </p:txBody>
      </p:sp>
      <p:sp>
        <p:nvSpPr>
          <p:cNvPr id="10" name="Right Arrow 9"/>
          <p:cNvSpPr/>
          <p:nvPr/>
        </p:nvSpPr>
        <p:spPr>
          <a:xfrm rot="8590985" flipV="1">
            <a:off x="7103350" y="2406995"/>
            <a:ext cx="1225003" cy="32358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v</a:t>
            </a:r>
            <a:r>
              <a:rPr lang="en-US" sz="1000" dirty="0" err="1" smtClean="0"/>
              <a:t>fp.neg.icos.pos</a:t>
            </a:r>
            <a:endParaRPr lang="en-US" sz="1000" dirty="0"/>
          </a:p>
        </p:txBody>
      </p:sp>
      <p:sp>
        <p:nvSpPr>
          <p:cNvPr id="11" name="Right Arrow 10"/>
          <p:cNvSpPr/>
          <p:nvPr/>
        </p:nvSpPr>
        <p:spPr>
          <a:xfrm rot="9787536" flipV="1">
            <a:off x="6584336" y="5091455"/>
            <a:ext cx="1225003" cy="323586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 smtClean="0"/>
              <a:t>Vfp.pos.icos.pos</a:t>
            </a:r>
            <a:endParaRPr lang="en-US" sz="1000" dirty="0"/>
          </a:p>
        </p:txBody>
      </p:sp>
      <p:sp>
        <p:nvSpPr>
          <p:cNvPr id="14" name="TextBox 13"/>
          <p:cNvSpPr txBox="1"/>
          <p:nvPr/>
        </p:nvSpPr>
        <p:spPr>
          <a:xfrm>
            <a:off x="399607" y="6061497"/>
            <a:ext cx="53091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./PCA/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867784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PCA clustering of top correlated samples</a:t>
            </a:r>
            <a:endParaRPr lang="en-US" sz="3200" b="1" dirty="0"/>
          </a:p>
        </p:txBody>
      </p:sp>
      <p:pic>
        <p:nvPicPr>
          <p:cNvPr id="2" name="Picture 1" descr="mypca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600" y="1100194"/>
            <a:ext cx="4285041" cy="3034563"/>
          </a:xfrm>
          <a:prstGeom prst="rect">
            <a:avLst/>
          </a:prstGeom>
        </p:spPr>
      </p:pic>
      <p:pic>
        <p:nvPicPr>
          <p:cNvPr id="4" name="Picture 3" descr="mypca6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3276" y="3799166"/>
            <a:ext cx="4285041" cy="30345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9607" y="6061497"/>
            <a:ext cx="18869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./PCA/</a:t>
            </a:r>
            <a:r>
              <a:rPr lang="en-US" sz="1000" dirty="0" err="1" smtClean="0"/>
              <a:t>MyPCA</a:t>
            </a:r>
            <a:r>
              <a:rPr lang="en-US" sz="1000" dirty="0" smtClean="0"/>
              <a:t>.[12].PC[12345].txt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722678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Table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048960"/>
              </p:ext>
            </p:extLst>
          </p:nvPr>
        </p:nvGraphicFramePr>
        <p:xfrm>
          <a:off x="4930633" y="4312709"/>
          <a:ext cx="3582597" cy="2374156"/>
        </p:xfrm>
        <a:graphic>
          <a:graphicData uri="http://schemas.openxmlformats.org/drawingml/2006/table">
            <a:tbl>
              <a:tblPr bandRow="1">
                <a:tableStyleId>{9DCAF9ED-07DC-4A11-8D7F-57B35C25682E}</a:tableStyleId>
              </a:tblPr>
              <a:tblGrid>
                <a:gridCol w="2673357"/>
                <a:gridCol w="909240"/>
              </a:tblGrid>
              <a:tr h="59353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Runx1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9353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Ap2a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9353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Nfat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9353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014447" y="3130979"/>
            <a:ext cx="3754252" cy="6469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err="1" smtClean="0"/>
              <a:t>cis</a:t>
            </a:r>
            <a:r>
              <a:rPr lang="en-US" sz="3200" b="1" dirty="0" smtClean="0"/>
              <a:t>-regulatory elements exploration</a:t>
            </a:r>
            <a:endParaRPr lang="en-US" sz="3200" b="1" dirty="0"/>
          </a:p>
        </p:txBody>
      </p:sp>
      <p:grpSp>
        <p:nvGrpSpPr>
          <p:cNvPr id="25" name="Group 24"/>
          <p:cNvGrpSpPr/>
          <p:nvPr/>
        </p:nvGrpSpPr>
        <p:grpSpPr>
          <a:xfrm>
            <a:off x="903052" y="1392945"/>
            <a:ext cx="7391400" cy="1203572"/>
            <a:chOff x="609600" y="1511846"/>
            <a:chExt cx="7391400" cy="1203572"/>
          </a:xfrm>
        </p:grpSpPr>
        <p:sp>
          <p:nvSpPr>
            <p:cNvPr id="21" name="Down Arrow 10"/>
            <p:cNvSpPr>
              <a:spLocks noChangeArrowheads="1"/>
            </p:cNvSpPr>
            <p:nvPr/>
          </p:nvSpPr>
          <p:spPr bwMode="auto">
            <a:xfrm>
              <a:off x="3330736" y="1511846"/>
              <a:ext cx="569390" cy="573271"/>
            </a:xfrm>
            <a:prstGeom prst="downArrow">
              <a:avLst>
                <a:gd name="adj1" fmla="val 50000"/>
                <a:gd name="adj2" fmla="val 50005"/>
              </a:avLst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 sz="1300" b="0" dirty="0">
                <a:solidFill>
                  <a:srgbClr val="000000"/>
                </a:solidFill>
              </a:endParaRPr>
            </a:p>
          </p:txBody>
        </p:sp>
        <p:cxnSp>
          <p:nvCxnSpPr>
            <p:cNvPr id="9" name="Straight Connector 8"/>
            <p:cNvCxnSpPr>
              <a:cxnSpLocks noChangeShapeType="1"/>
            </p:cNvCxnSpPr>
            <p:nvPr/>
          </p:nvCxnSpPr>
          <p:spPr bwMode="auto">
            <a:xfrm flipV="1">
              <a:off x="609600" y="2340768"/>
              <a:ext cx="7391400" cy="42863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Right Arrow 12"/>
            <p:cNvSpPr/>
            <p:nvPr/>
          </p:nvSpPr>
          <p:spPr bwMode="auto">
            <a:xfrm>
              <a:off x="838200" y="2008926"/>
              <a:ext cx="2895600" cy="706492"/>
            </a:xfrm>
            <a:prstGeom prst="rightArrow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4" name="Pentagon 13"/>
            <p:cNvSpPr/>
            <p:nvPr/>
          </p:nvSpPr>
          <p:spPr bwMode="auto">
            <a:xfrm>
              <a:off x="3890720" y="2182193"/>
              <a:ext cx="1367080" cy="359957"/>
            </a:xfrm>
            <a:prstGeom prst="homePlat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5" name="Right Triangle 14"/>
            <p:cNvSpPr>
              <a:spLocks noChangeAspect="1"/>
            </p:cNvSpPr>
            <p:nvPr/>
          </p:nvSpPr>
          <p:spPr bwMode="auto">
            <a:xfrm rot="13521700">
              <a:off x="7187245" y="2247665"/>
              <a:ext cx="233600" cy="229012"/>
            </a:xfrm>
            <a:prstGeom prst="rtTriangle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6" name="Right Triangle 15"/>
            <p:cNvSpPr>
              <a:spLocks noChangeAspect="1"/>
            </p:cNvSpPr>
            <p:nvPr/>
          </p:nvSpPr>
          <p:spPr bwMode="auto">
            <a:xfrm rot="13521700">
              <a:off x="6310945" y="2247665"/>
              <a:ext cx="233600" cy="229012"/>
            </a:xfrm>
            <a:prstGeom prst="rtTriangle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7" name="Right Triangle 16"/>
            <p:cNvSpPr>
              <a:spLocks noChangeAspect="1"/>
            </p:cNvSpPr>
            <p:nvPr/>
          </p:nvSpPr>
          <p:spPr bwMode="auto">
            <a:xfrm rot="13521700">
              <a:off x="6749095" y="2247665"/>
              <a:ext cx="233600" cy="229012"/>
            </a:xfrm>
            <a:prstGeom prst="rtTriangle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8" name="Right Triangle 17"/>
            <p:cNvSpPr>
              <a:spLocks noChangeAspect="1"/>
            </p:cNvSpPr>
            <p:nvPr/>
          </p:nvSpPr>
          <p:spPr bwMode="auto">
            <a:xfrm rot="13521700">
              <a:off x="5872795" y="2247665"/>
              <a:ext cx="233600" cy="229012"/>
            </a:xfrm>
            <a:prstGeom prst="rtTriangle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9" name="Right Triangle 18"/>
            <p:cNvSpPr>
              <a:spLocks noChangeAspect="1"/>
            </p:cNvSpPr>
            <p:nvPr/>
          </p:nvSpPr>
          <p:spPr bwMode="auto">
            <a:xfrm rot="13521700">
              <a:off x="5434645" y="2247665"/>
              <a:ext cx="233600" cy="229012"/>
            </a:xfrm>
            <a:prstGeom prst="rtTriangle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0" name="TextBox 4"/>
            <p:cNvSpPr txBox="1">
              <a:spLocks noChangeArrowheads="1"/>
            </p:cNvSpPr>
            <p:nvPr/>
          </p:nvSpPr>
          <p:spPr bwMode="auto">
            <a:xfrm rot="5400000">
              <a:off x="3377869" y="1615339"/>
              <a:ext cx="483952" cy="2769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Helvetica" pitchFamily="121" charset="0"/>
                </a:rPr>
                <a:t>TSS</a:t>
              </a:r>
            </a:p>
          </p:txBody>
        </p:sp>
        <p:sp>
          <p:nvSpPr>
            <p:cNvPr id="22" name="TextBox 46"/>
            <p:cNvSpPr txBox="1">
              <a:spLocks noChangeArrowheads="1"/>
            </p:cNvSpPr>
            <p:nvPr/>
          </p:nvSpPr>
          <p:spPr bwMode="auto">
            <a:xfrm>
              <a:off x="4195520" y="2237498"/>
              <a:ext cx="620783" cy="2769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Helvetica" pitchFamily="121" charset="0"/>
                </a:rPr>
                <a:t>EXON</a:t>
              </a:r>
            </a:p>
          </p:txBody>
        </p:sp>
        <p:sp>
          <p:nvSpPr>
            <p:cNvPr id="23" name="TextBox 47"/>
            <p:cNvSpPr txBox="1">
              <a:spLocks noChangeArrowheads="1"/>
            </p:cNvSpPr>
            <p:nvPr/>
          </p:nvSpPr>
          <p:spPr bwMode="auto">
            <a:xfrm>
              <a:off x="990600" y="2237498"/>
              <a:ext cx="2590800" cy="2769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 dirty="0">
                  <a:latin typeface="Helvetica" pitchFamily="121" charset="0"/>
                </a:rPr>
                <a:t>Promoter </a:t>
              </a:r>
              <a:r>
                <a:rPr lang="en-US" sz="1200" dirty="0" smtClean="0">
                  <a:latin typeface="Helvetica" pitchFamily="121" charset="0"/>
                </a:rPr>
                <a:t>(-350 to 50 </a:t>
              </a:r>
              <a:r>
                <a:rPr lang="en-US" sz="1200" dirty="0" err="1" smtClean="0">
                  <a:latin typeface="Helvetica" pitchFamily="121" charset="0"/>
                </a:rPr>
                <a:t>bp</a:t>
              </a:r>
              <a:r>
                <a:rPr lang="en-US" sz="1200" dirty="0" smtClean="0">
                  <a:latin typeface="Helvetica" pitchFamily="121" charset="0"/>
                </a:rPr>
                <a:t> </a:t>
              </a:r>
              <a:r>
                <a:rPr lang="en-US" sz="1200" dirty="0">
                  <a:latin typeface="Helvetica" pitchFamily="121" charset="0"/>
                </a:rPr>
                <a:t>of TSS)</a:t>
              </a:r>
            </a:p>
          </p:txBody>
        </p:sp>
        <p:sp>
          <p:nvSpPr>
            <p:cNvPr id="24" name="Oval 23"/>
            <p:cNvSpPr/>
            <p:nvPr/>
          </p:nvSpPr>
          <p:spPr bwMode="auto">
            <a:xfrm>
              <a:off x="1676400" y="1877218"/>
              <a:ext cx="609600" cy="3810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/>
            <a:lstStyle/>
            <a:p>
              <a:pPr>
                <a:defRPr/>
              </a:pPr>
              <a:r>
                <a:rPr lang="en-US" sz="1300" dirty="0">
                  <a:latin typeface="Helvetica"/>
                  <a:ea typeface="ＭＳ Ｐゴシック" charset="0"/>
                  <a:cs typeface="Helvetica"/>
                </a:rPr>
                <a:t>TF</a:t>
              </a:r>
            </a:p>
          </p:txBody>
        </p:sp>
      </p:grpSp>
      <p:sp>
        <p:nvSpPr>
          <p:cNvPr id="28" name="Round Single Corner Rectangle 27"/>
          <p:cNvSpPr/>
          <p:nvPr/>
        </p:nvSpPr>
        <p:spPr>
          <a:xfrm>
            <a:off x="1838007" y="4697083"/>
            <a:ext cx="1936807" cy="338667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Helvetica"/>
                <a:cs typeface="Helvetica"/>
              </a:rPr>
              <a:t>Motif enrichment</a:t>
            </a:r>
            <a:endParaRPr lang="en-US" sz="1200" dirty="0">
              <a:latin typeface="Helvetica"/>
              <a:cs typeface="Helvetica"/>
            </a:endParaRPr>
          </a:p>
        </p:txBody>
      </p:sp>
      <p:sp>
        <p:nvSpPr>
          <p:cNvPr id="30" name="Notched Right Arrow 29"/>
          <p:cNvSpPr/>
          <p:nvPr/>
        </p:nvSpPr>
        <p:spPr>
          <a:xfrm rot="5400000">
            <a:off x="2546263" y="4117016"/>
            <a:ext cx="573534" cy="287867"/>
          </a:xfrm>
          <a:prstGeom prst="notched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1131652" y="3215433"/>
            <a:ext cx="1591546" cy="470852"/>
            <a:chOff x="1284052" y="3506768"/>
            <a:chExt cx="1591546" cy="470852"/>
          </a:xfrm>
        </p:grpSpPr>
        <p:sp>
          <p:nvSpPr>
            <p:cNvPr id="29" name="Round Single Corner Rectangle 28"/>
            <p:cNvSpPr/>
            <p:nvPr/>
          </p:nvSpPr>
          <p:spPr>
            <a:xfrm>
              <a:off x="1284052" y="3506768"/>
              <a:ext cx="1591546" cy="470852"/>
            </a:xfrm>
            <a:prstGeom prst="round1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3" name="Object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88491043"/>
                </p:ext>
              </p:extLst>
            </p:nvPr>
          </p:nvGraphicFramePr>
          <p:xfrm>
            <a:off x="1563452" y="3529287"/>
            <a:ext cx="1016000" cy="406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06" name="Equation" r:id="rId3" imgW="1016000" imgH="406400" progId="Equation.3">
                    <p:embed/>
                  </p:oleObj>
                </mc:Choice>
                <mc:Fallback>
                  <p:oleObj name="Equation" r:id="rId3" imgW="1016000" imgH="406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1563452" y="3529287"/>
                          <a:ext cx="1016000" cy="406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3" name="Group 32"/>
          <p:cNvGrpSpPr/>
          <p:nvPr/>
        </p:nvGrpSpPr>
        <p:grpSpPr>
          <a:xfrm>
            <a:off x="3079079" y="3215433"/>
            <a:ext cx="1591546" cy="470852"/>
            <a:chOff x="1284052" y="3506768"/>
            <a:chExt cx="1591546" cy="470852"/>
          </a:xfrm>
        </p:grpSpPr>
        <p:sp>
          <p:nvSpPr>
            <p:cNvPr id="34" name="Round Single Corner Rectangle 33"/>
            <p:cNvSpPr/>
            <p:nvPr/>
          </p:nvSpPr>
          <p:spPr>
            <a:xfrm>
              <a:off x="1284052" y="3506768"/>
              <a:ext cx="1591546" cy="470852"/>
            </a:xfrm>
            <a:prstGeom prst="round1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35" name="Object 3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4102083"/>
                </p:ext>
              </p:extLst>
            </p:nvPr>
          </p:nvGraphicFramePr>
          <p:xfrm>
            <a:off x="1563452" y="3529287"/>
            <a:ext cx="1016000" cy="406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07" name="Equation" r:id="rId5" imgW="1016000" imgH="406400" progId="Equation.3">
                    <p:embed/>
                  </p:oleObj>
                </mc:Choice>
                <mc:Fallback>
                  <p:oleObj name="Equation" r:id="rId5" imgW="1016000" imgH="406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1563452" y="3529287"/>
                          <a:ext cx="1016000" cy="406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6" name="Round Single Corner Rectangle 35"/>
          <p:cNvSpPr/>
          <p:nvPr/>
        </p:nvSpPr>
        <p:spPr>
          <a:xfrm>
            <a:off x="1838006" y="5913037"/>
            <a:ext cx="1936807" cy="338667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Helvetica"/>
                <a:cs typeface="Helvetica"/>
              </a:rPr>
              <a:t>Known motif comparison</a:t>
            </a:r>
            <a:endParaRPr lang="en-US" sz="1200" dirty="0">
              <a:latin typeface="Helvetica"/>
              <a:cs typeface="Helvetica"/>
            </a:endParaRPr>
          </a:p>
        </p:txBody>
      </p:sp>
      <p:sp>
        <p:nvSpPr>
          <p:cNvPr id="37" name="Notched Right Arrow 36"/>
          <p:cNvSpPr/>
          <p:nvPr/>
        </p:nvSpPr>
        <p:spPr>
          <a:xfrm rot="5400000">
            <a:off x="2546263" y="5338328"/>
            <a:ext cx="573534" cy="287867"/>
          </a:xfrm>
          <a:prstGeom prst="notched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motif1.logo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632" y="4977965"/>
            <a:ext cx="2580795" cy="456509"/>
          </a:xfrm>
          <a:prstGeom prst="rect">
            <a:avLst/>
          </a:prstGeom>
        </p:spPr>
      </p:pic>
      <p:pic>
        <p:nvPicPr>
          <p:cNvPr id="11" name="Picture 10" descr="known1.log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632" y="5538406"/>
            <a:ext cx="2597478" cy="516740"/>
          </a:xfrm>
          <a:prstGeom prst="rect">
            <a:avLst/>
          </a:prstGeom>
        </p:spPr>
      </p:pic>
      <p:pic>
        <p:nvPicPr>
          <p:cNvPr id="41" name="Picture 40" descr="motif1.logo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633" y="4385980"/>
            <a:ext cx="2580795" cy="45650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241026" y="3110735"/>
            <a:ext cx="3287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Helvetica"/>
                <a:cs typeface="Helvetica"/>
              </a:rPr>
              <a:t>Candidate regulators curated from the </a:t>
            </a:r>
            <a:r>
              <a:rPr lang="en-US" sz="1200" dirty="0" err="1" smtClean="0">
                <a:latin typeface="Helvetica"/>
                <a:cs typeface="Helvetica"/>
              </a:rPr>
              <a:t>Jaspar</a:t>
            </a:r>
            <a:r>
              <a:rPr lang="en-US" sz="1200" dirty="0" smtClean="0">
                <a:latin typeface="Helvetica"/>
                <a:cs typeface="Helvetica"/>
              </a:rPr>
              <a:t> and Homer databases that are expressed in the samples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99607" y="6061497"/>
            <a:ext cx="6745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./Homer/</a:t>
            </a:r>
            <a:endParaRPr lang="en-US" sz="10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err="1" smtClean="0"/>
              <a:t>Terhost</a:t>
            </a:r>
            <a:r>
              <a:rPr lang="en-US" sz="3200" b="1" i="1" dirty="0" smtClean="0"/>
              <a:t> et al., 2013 genes</a:t>
            </a:r>
            <a:endParaRPr lang="en-US" sz="3200" b="1" dirty="0"/>
          </a:p>
        </p:txBody>
      </p:sp>
      <p:pic>
        <p:nvPicPr>
          <p:cNvPr id="3" name="Picture 2" descr="Rplot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65" y="1224673"/>
            <a:ext cx="7487890" cy="530598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999411" y="1304544"/>
            <a:ext cx="44239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*5</a:t>
            </a:r>
            <a:endParaRPr lang="en-US" sz="20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924780" y="4183367"/>
            <a:ext cx="44239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*5</a:t>
            </a:r>
            <a:endParaRPr lang="en-US" sz="20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100046" y="4128655"/>
            <a:ext cx="44239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*4</a:t>
            </a:r>
            <a:endParaRPr lang="en-US" sz="20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876750" y="4259065"/>
            <a:ext cx="44239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*5</a:t>
            </a:r>
            <a:endParaRPr lang="en-US" sz="20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00046" y="1417638"/>
            <a:ext cx="1543657" cy="1492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46771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Some genes</a:t>
            </a:r>
            <a:endParaRPr lang="en-US" sz="3200" b="1" dirty="0"/>
          </a:p>
        </p:txBody>
      </p:sp>
      <p:pic>
        <p:nvPicPr>
          <p:cNvPr id="4" name="Picture 3" descr="Rplot1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507" y="1481223"/>
            <a:ext cx="7067427" cy="500804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27892" y="3725141"/>
            <a:ext cx="44239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*5</a:t>
            </a:r>
            <a:endParaRPr lang="en-US" sz="20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91106" y="1519855"/>
            <a:ext cx="44239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*5</a:t>
            </a:r>
            <a:endParaRPr lang="en-US" sz="20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59183" y="6113182"/>
            <a:ext cx="613568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P2 for Bcl6 = 0.9479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5471714" y="4053519"/>
            <a:ext cx="44239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*4</a:t>
            </a:r>
            <a:endParaRPr lang="en-US" sz="20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21805" y="3925908"/>
            <a:ext cx="44239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*3</a:t>
            </a:r>
            <a:endParaRPr lang="en-US" sz="20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13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79184" y="1481223"/>
            <a:ext cx="1543657" cy="1492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66715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plot1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180" y="1073817"/>
            <a:ext cx="6943238" cy="4920043"/>
          </a:xfrm>
          <a:prstGeom prst="rect">
            <a:avLst/>
          </a:prstGeom>
        </p:spPr>
      </p:pic>
      <p:pic>
        <p:nvPicPr>
          <p:cNvPr id="4" name="Picture 3" descr="Rplot1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181" y="618620"/>
            <a:ext cx="7585619" cy="537524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Significant genes in double positive sample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1459183" y="6113182"/>
            <a:ext cx="6135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Genes in Pattern 2 that are also 1 times higher in +/+ than either of the </a:t>
            </a:r>
            <a:r>
              <a:rPr lang="en-US" sz="1400" dirty="0"/>
              <a:t>other </a:t>
            </a:r>
            <a:r>
              <a:rPr lang="en-US" sz="1400" dirty="0" smtClean="0"/>
              <a:t>2 groups. The max read counts larger than 100.</a:t>
            </a:r>
            <a:endParaRPr lang="en-US" sz="14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2338742" y="1417638"/>
            <a:ext cx="1394721" cy="684643"/>
            <a:chOff x="514630" y="988694"/>
            <a:chExt cx="1394721" cy="684643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514630" y="1673335"/>
              <a:ext cx="944553" cy="0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1459183" y="988694"/>
              <a:ext cx="450168" cy="684643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9" name="Rectangle 18"/>
          <p:cNvSpPr/>
          <p:nvPr/>
        </p:nvSpPr>
        <p:spPr>
          <a:xfrm>
            <a:off x="1170970" y="1269961"/>
            <a:ext cx="1167772" cy="23012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Pattern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670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Significant genes in double positive sample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1459183" y="6113182"/>
            <a:ext cx="6135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Genes in Pattern 2 that are also 1 times less in +/+ than either of the </a:t>
            </a:r>
            <a:r>
              <a:rPr lang="en-US" sz="1400" dirty="0"/>
              <a:t>other </a:t>
            </a:r>
            <a:r>
              <a:rPr lang="en-US" sz="1400" dirty="0" smtClean="0"/>
              <a:t>2 groups. The max read counts larger than 100.</a:t>
            </a:r>
            <a:endParaRPr lang="en-US" sz="1400" dirty="0"/>
          </a:p>
        </p:txBody>
      </p:sp>
      <p:pic>
        <p:nvPicPr>
          <p:cNvPr id="3" name="Picture 2" descr="Rplot1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99" y="1243882"/>
            <a:ext cx="6859598" cy="4860775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 flipV="1">
            <a:off x="4960903" y="2090802"/>
            <a:ext cx="1670682" cy="764477"/>
            <a:chOff x="514630" y="988694"/>
            <a:chExt cx="1394721" cy="684643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514630" y="1673335"/>
              <a:ext cx="944553" cy="0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459183" y="988694"/>
              <a:ext cx="450168" cy="684643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Rectangle 11"/>
          <p:cNvSpPr/>
          <p:nvPr/>
        </p:nvSpPr>
        <p:spPr>
          <a:xfrm>
            <a:off x="1170970" y="1269961"/>
            <a:ext cx="1167772" cy="23012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Pattern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04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plot1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823" y="1197748"/>
            <a:ext cx="7345460" cy="5205061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Significant genes in double positive sample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1459183" y="6113182"/>
            <a:ext cx="6135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Genes in Pattern 5 that are also 1 times high in +/+ than both of the </a:t>
            </a:r>
            <a:r>
              <a:rPr lang="en-US" sz="1400" dirty="0"/>
              <a:t>other </a:t>
            </a:r>
            <a:r>
              <a:rPr lang="en-US" sz="1400" dirty="0" smtClean="0"/>
              <a:t>2 groups. The max read counts larger than 100.</a:t>
            </a:r>
            <a:endParaRPr lang="en-US" sz="1400" dirty="0"/>
          </a:p>
        </p:txBody>
      </p:sp>
      <p:grpSp>
        <p:nvGrpSpPr>
          <p:cNvPr id="22" name="Group 21"/>
          <p:cNvGrpSpPr/>
          <p:nvPr/>
        </p:nvGrpSpPr>
        <p:grpSpPr>
          <a:xfrm>
            <a:off x="3745183" y="1362064"/>
            <a:ext cx="1326529" cy="1248480"/>
            <a:chOff x="2338742" y="1065403"/>
            <a:chExt cx="1326529" cy="1248480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2338742" y="1679076"/>
              <a:ext cx="840668" cy="423206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2338743" y="2102280"/>
              <a:ext cx="934430" cy="207514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3179410" y="1065404"/>
              <a:ext cx="485861" cy="613672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3273173" y="1065403"/>
              <a:ext cx="392098" cy="1248480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3" name="Rectangle 22"/>
          <p:cNvSpPr/>
          <p:nvPr/>
        </p:nvSpPr>
        <p:spPr>
          <a:xfrm>
            <a:off x="1170970" y="1269961"/>
            <a:ext cx="1167772" cy="23012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Pattern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389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plot1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72" y="1088291"/>
            <a:ext cx="7584129" cy="5374184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Significant genes in double positive sample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1459183" y="6113182"/>
            <a:ext cx="6135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Genes in Pattern 5 that are also 1 times less in +/+ than both of the </a:t>
            </a:r>
            <a:r>
              <a:rPr lang="en-US" sz="1400" dirty="0"/>
              <a:t>other </a:t>
            </a:r>
            <a:r>
              <a:rPr lang="en-US" sz="1400" dirty="0" smtClean="0"/>
              <a:t>2 groups. The max read counts larger than 100.</a:t>
            </a:r>
            <a:endParaRPr lang="en-US" sz="1400" dirty="0"/>
          </a:p>
        </p:txBody>
      </p:sp>
      <p:grpSp>
        <p:nvGrpSpPr>
          <p:cNvPr id="6" name="Group 5"/>
          <p:cNvGrpSpPr/>
          <p:nvPr/>
        </p:nvGrpSpPr>
        <p:grpSpPr>
          <a:xfrm>
            <a:off x="2145355" y="1563320"/>
            <a:ext cx="1539627" cy="1228995"/>
            <a:chOff x="2338742" y="1679076"/>
            <a:chExt cx="1539627" cy="1228995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2338742" y="1679076"/>
              <a:ext cx="840668" cy="423206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2338743" y="2102280"/>
              <a:ext cx="934430" cy="207514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179410" y="1679076"/>
              <a:ext cx="698959" cy="1228995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273173" y="2313883"/>
              <a:ext cx="605196" cy="594188"/>
            </a:xfrm>
            <a:prstGeom prst="line">
              <a:avLst/>
            </a:prstGeom>
            <a:ln>
              <a:headEnd type="oval"/>
              <a:tailEnd type="oval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" name="Rectangle 12"/>
          <p:cNvSpPr/>
          <p:nvPr/>
        </p:nvSpPr>
        <p:spPr>
          <a:xfrm>
            <a:off x="1170970" y="1269961"/>
            <a:ext cx="1167772" cy="23012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Pattern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554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E</a:t>
            </a:r>
            <a:r>
              <a:rPr lang="en-US" sz="3200" b="1" dirty="0" smtClean="0"/>
              <a:t>xpression profiles and significant genes</a:t>
            </a:r>
            <a:endParaRPr lang="en-US" sz="3200" b="1" dirty="0"/>
          </a:p>
        </p:txBody>
      </p:sp>
      <p:grpSp>
        <p:nvGrpSpPr>
          <p:cNvPr id="13" name="Group 12"/>
          <p:cNvGrpSpPr/>
          <p:nvPr/>
        </p:nvGrpSpPr>
        <p:grpSpPr>
          <a:xfrm>
            <a:off x="161381" y="1613111"/>
            <a:ext cx="8460592" cy="338667"/>
            <a:chOff x="375339" y="5522349"/>
            <a:chExt cx="8460592" cy="338667"/>
          </a:xfrm>
        </p:grpSpPr>
        <p:sp>
          <p:nvSpPr>
            <p:cNvPr id="14" name="Round Single Corner Rectangle 13"/>
            <p:cNvSpPr/>
            <p:nvPr/>
          </p:nvSpPr>
          <p:spPr>
            <a:xfrm>
              <a:off x="7760665" y="5522349"/>
              <a:ext cx="1075266" cy="338667"/>
            </a:xfrm>
            <a:prstGeom prst="round1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 smtClean="0">
                  <a:latin typeface="Helvetica"/>
                  <a:cs typeface="Helvetica"/>
                </a:rPr>
                <a:t>EBSeq</a:t>
              </a:r>
              <a:endParaRPr lang="en-US" sz="1200" dirty="0">
                <a:latin typeface="Helvetica"/>
                <a:cs typeface="Helvetica"/>
              </a:endParaRPr>
            </a:p>
          </p:txBody>
        </p:sp>
        <p:sp>
          <p:nvSpPr>
            <p:cNvPr id="15" name="Notched Right Arrow 14"/>
            <p:cNvSpPr/>
            <p:nvPr/>
          </p:nvSpPr>
          <p:spPr>
            <a:xfrm>
              <a:off x="6663897" y="5547749"/>
              <a:ext cx="856025" cy="287867"/>
            </a:xfrm>
            <a:prstGeom prst="notchedRightArrow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 Single Corner Rectangle 15"/>
            <p:cNvSpPr/>
            <p:nvPr/>
          </p:nvSpPr>
          <p:spPr>
            <a:xfrm>
              <a:off x="4365918" y="5522349"/>
              <a:ext cx="1971770" cy="338667"/>
            </a:xfrm>
            <a:prstGeom prst="round1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latin typeface="Helvetica"/>
                  <a:cs typeface="Helvetica"/>
                </a:rPr>
                <a:t>RSEM (GRCm38)</a:t>
              </a:r>
              <a:endParaRPr lang="en-US" sz="1200" dirty="0">
                <a:latin typeface="Helvetica"/>
                <a:cs typeface="Helvetica"/>
              </a:endParaRPr>
            </a:p>
          </p:txBody>
        </p:sp>
        <p:grpSp>
          <p:nvGrpSpPr>
            <p:cNvPr id="17" name="Group 28"/>
            <p:cNvGrpSpPr/>
            <p:nvPr/>
          </p:nvGrpSpPr>
          <p:grpSpPr>
            <a:xfrm>
              <a:off x="375339" y="5540013"/>
              <a:ext cx="702138" cy="303338"/>
              <a:chOff x="643466" y="1773715"/>
              <a:chExt cx="702138" cy="303338"/>
            </a:xfrm>
          </p:grpSpPr>
          <p:cxnSp>
            <p:nvCxnSpPr>
              <p:cNvPr id="20" name="Straight Connector 19"/>
              <p:cNvCxnSpPr/>
              <p:nvPr/>
            </p:nvCxnSpPr>
            <p:spPr>
              <a:xfrm>
                <a:off x="643466" y="1773715"/>
                <a:ext cx="583600" cy="0"/>
              </a:xfrm>
              <a:prstGeom prst="line">
                <a:avLst/>
              </a:prstGeom>
              <a:ln>
                <a:solidFill>
                  <a:srgbClr val="7A7A7A"/>
                </a:solidFill>
                <a:prstDash val="dash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702735" y="1926115"/>
                <a:ext cx="583600" cy="0"/>
              </a:xfrm>
              <a:prstGeom prst="line">
                <a:avLst/>
              </a:prstGeom>
              <a:ln>
                <a:solidFill>
                  <a:srgbClr val="7A7A7A"/>
                </a:solidFill>
                <a:prstDash val="dash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762004" y="2077053"/>
                <a:ext cx="583600" cy="0"/>
              </a:xfrm>
              <a:prstGeom prst="line">
                <a:avLst/>
              </a:prstGeom>
              <a:ln>
                <a:solidFill>
                  <a:srgbClr val="7A7A7A"/>
                </a:solidFill>
                <a:prstDash val="dash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8" name="Round Single Corner Rectangle 17"/>
            <p:cNvSpPr/>
            <p:nvPr/>
          </p:nvSpPr>
          <p:spPr>
            <a:xfrm>
              <a:off x="1238050" y="5522349"/>
              <a:ext cx="1780745" cy="338667"/>
            </a:xfrm>
            <a:prstGeom prst="round1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latin typeface="Helvetica"/>
                  <a:cs typeface="Helvetica"/>
                </a:rPr>
                <a:t>Quality control</a:t>
              </a:r>
              <a:endParaRPr lang="en-US" sz="1200" dirty="0">
                <a:latin typeface="Helvetica"/>
                <a:cs typeface="Helvetica"/>
              </a:endParaRPr>
            </a:p>
          </p:txBody>
        </p:sp>
        <p:sp>
          <p:nvSpPr>
            <p:cNvPr id="19" name="Notched Right Arrow 18"/>
            <p:cNvSpPr/>
            <p:nvPr/>
          </p:nvSpPr>
          <p:spPr>
            <a:xfrm>
              <a:off x="3179368" y="5547749"/>
              <a:ext cx="858445" cy="287867"/>
            </a:xfrm>
            <a:prstGeom prst="notchedRightArrow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420932" y="2223127"/>
            <a:ext cx="29800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latin typeface="Helvetica"/>
                <a:cs typeface="Helvetica"/>
              </a:rPr>
              <a:t>Approximately </a:t>
            </a:r>
            <a:r>
              <a:rPr lang="en-US" sz="1100" b="1" dirty="0">
                <a:latin typeface="Helvetica"/>
                <a:cs typeface="Helvetica"/>
              </a:rPr>
              <a:t>8</a:t>
            </a:r>
            <a:r>
              <a:rPr lang="en-US" sz="1100" b="1" dirty="0" smtClean="0">
                <a:latin typeface="Helvetica"/>
                <a:cs typeface="Helvetica"/>
              </a:rPr>
              <a:t>0% of reads kept for downstream analysis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76742" y="2223127"/>
            <a:ext cx="32874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latin typeface="Helvetica"/>
                <a:cs typeface="Helvetica"/>
              </a:rPr>
              <a:t>Align reads to reference </a:t>
            </a:r>
            <a:r>
              <a:rPr lang="en-US" sz="1100" b="1" dirty="0" err="1" smtClean="0">
                <a:latin typeface="Helvetica"/>
                <a:cs typeface="Helvetica"/>
              </a:rPr>
              <a:t>transcriptome</a:t>
            </a:r>
            <a:endParaRPr lang="en-US" sz="1100" b="1" dirty="0" smtClean="0">
              <a:latin typeface="Helvetica"/>
              <a:cs typeface="Helvetica"/>
            </a:endParaRPr>
          </a:p>
          <a:p>
            <a:r>
              <a:rPr lang="en-US" sz="1100" b="1" dirty="0" smtClean="0">
                <a:latin typeface="Helvetica"/>
                <a:cs typeface="Helvetica"/>
              </a:rPr>
              <a:t>Call read counts for transcripts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089093" y="2223127"/>
            <a:ext cx="205490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latin typeface="Helvetica"/>
                <a:cs typeface="Helvetica"/>
              </a:rPr>
              <a:t>Call significant genes and </a:t>
            </a:r>
            <a:r>
              <a:rPr lang="en-US" sz="1100" b="1" dirty="0" err="1" smtClean="0">
                <a:latin typeface="Helvetica"/>
                <a:cs typeface="Helvetica"/>
              </a:rPr>
              <a:t>isoforms</a:t>
            </a:r>
            <a:endParaRPr lang="en-US" sz="1100" b="1" dirty="0" smtClean="0">
              <a:latin typeface="Helvetica"/>
              <a:cs typeface="Helvetica"/>
            </a:endParaRPr>
          </a:p>
        </p:txBody>
      </p:sp>
      <p:pic>
        <p:nvPicPr>
          <p:cNvPr id="23" name="Picture 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97498" y="2969814"/>
            <a:ext cx="3266297" cy="3273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TextBox 26"/>
          <p:cNvSpPr txBox="1"/>
          <p:nvPr/>
        </p:nvSpPr>
        <p:spPr>
          <a:xfrm>
            <a:off x="909850" y="3416908"/>
            <a:ext cx="35003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 smtClean="0">
                <a:solidFill>
                  <a:schemeClr val="accent2"/>
                </a:solidFill>
              </a:rPr>
              <a:t>VFP-ICOS-</a:t>
            </a:r>
            <a:r>
              <a:rPr lang="en-US" sz="1400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en-US" sz="1400" dirty="0" smtClean="0"/>
              <a:t>IL21-VFP </a:t>
            </a:r>
            <a:r>
              <a:rPr lang="en-US" sz="1400" i="1" dirty="0" smtClean="0"/>
              <a:t>negative</a:t>
            </a:r>
            <a:r>
              <a:rPr lang="en-US" sz="1400" dirty="0" smtClean="0"/>
              <a:t>, ICOS </a:t>
            </a:r>
            <a:r>
              <a:rPr lang="en-US" sz="1400" i="1" dirty="0" smtClean="0"/>
              <a:t>negative</a:t>
            </a:r>
            <a:r>
              <a:rPr lang="en-US" sz="1400" dirty="0" smtClean="0"/>
              <a:t>, p1/p2</a:t>
            </a:r>
          </a:p>
          <a:p>
            <a:pPr>
              <a:lnSpc>
                <a:spcPct val="150000"/>
              </a:lnSpc>
            </a:pPr>
            <a:r>
              <a:rPr lang="en-US" sz="1400" b="1" dirty="0" smtClean="0">
                <a:solidFill>
                  <a:schemeClr val="accent2"/>
                </a:solidFill>
              </a:rPr>
              <a:t>VFP+ICOS+</a:t>
            </a:r>
            <a:endParaRPr lang="en-US" sz="1400" dirty="0" smtClean="0"/>
          </a:p>
          <a:p>
            <a:pPr>
              <a:lnSpc>
                <a:spcPct val="150000"/>
              </a:lnSpc>
            </a:pPr>
            <a:r>
              <a:rPr lang="en-US" sz="1400" dirty="0" smtClean="0"/>
              <a:t>IL21-VFP </a:t>
            </a:r>
            <a:r>
              <a:rPr lang="en-US" sz="1400" i="1" dirty="0" smtClean="0"/>
              <a:t>negative</a:t>
            </a:r>
            <a:r>
              <a:rPr lang="en-US" sz="1400" dirty="0" smtClean="0"/>
              <a:t>, ICOS </a:t>
            </a:r>
            <a:r>
              <a:rPr lang="en-US" sz="1400" i="1" dirty="0" smtClean="0"/>
              <a:t>negative</a:t>
            </a:r>
            <a:r>
              <a:rPr lang="en-US" sz="1400" dirty="0" smtClean="0"/>
              <a:t>, p1/p2</a:t>
            </a:r>
          </a:p>
          <a:p>
            <a:pPr>
              <a:lnSpc>
                <a:spcPct val="150000"/>
              </a:lnSpc>
            </a:pPr>
            <a:r>
              <a:rPr lang="en-US" sz="1400" b="1" dirty="0" smtClean="0">
                <a:solidFill>
                  <a:schemeClr val="accent2"/>
                </a:solidFill>
              </a:rPr>
              <a:t>VFP-ICOS+</a:t>
            </a:r>
            <a:endParaRPr lang="en-US" sz="1400" dirty="0" smtClean="0"/>
          </a:p>
          <a:p>
            <a:pPr>
              <a:lnSpc>
                <a:spcPct val="150000"/>
              </a:lnSpc>
            </a:pPr>
            <a:r>
              <a:rPr lang="en-US" sz="1400" dirty="0" smtClean="0"/>
              <a:t>IL21-VFP </a:t>
            </a:r>
            <a:r>
              <a:rPr lang="en-US" sz="1400" i="1" dirty="0" smtClean="0"/>
              <a:t>negative</a:t>
            </a:r>
            <a:r>
              <a:rPr lang="en-US" sz="1400" dirty="0" smtClean="0"/>
              <a:t>, ICOS </a:t>
            </a:r>
            <a:r>
              <a:rPr lang="en-US" sz="1400" i="1" dirty="0" smtClean="0"/>
              <a:t>negative</a:t>
            </a:r>
            <a:r>
              <a:rPr lang="en-US" sz="1400" dirty="0" smtClean="0"/>
              <a:t>, p1/p2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9850" y="5607987"/>
            <a:ext cx="42987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R: Heat map plot Euclidean distances between samples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99607" y="6061497"/>
            <a:ext cx="5822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./</a:t>
            </a:r>
            <a:r>
              <a:rPr lang="en-US" sz="1000" dirty="0" err="1" smtClean="0"/>
              <a:t>rsem</a:t>
            </a:r>
            <a:r>
              <a:rPr lang="en-US" sz="1000" dirty="0" smtClean="0"/>
              <a:t>/</a:t>
            </a:r>
            <a:endParaRPr lang="en-US" sz="10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plot8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399" y="752228"/>
            <a:ext cx="6728530" cy="527051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The 1675 Transcriptional factors</a:t>
            </a:r>
            <a:endParaRPr lang="en-US" sz="3200" b="1" dirty="0"/>
          </a:p>
        </p:txBody>
      </p:sp>
      <p:sp>
        <p:nvSpPr>
          <p:cNvPr id="4" name="Rectangle 3"/>
          <p:cNvSpPr/>
          <p:nvPr/>
        </p:nvSpPr>
        <p:spPr>
          <a:xfrm>
            <a:off x="1459183" y="6113182"/>
            <a:ext cx="6135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2 times higher or ½ times less expression in double </a:t>
            </a:r>
            <a:r>
              <a:rPr lang="en-US" sz="1400" dirty="0"/>
              <a:t>positive </a:t>
            </a:r>
            <a:r>
              <a:rPr lang="en-US" sz="1400" dirty="0" smtClean="0"/>
              <a:t>than </a:t>
            </a:r>
            <a:r>
              <a:rPr lang="en-US" sz="1400" dirty="0"/>
              <a:t>the other </a:t>
            </a:r>
            <a:r>
              <a:rPr lang="en-US" sz="1400" dirty="0" smtClean="0"/>
              <a:t>2 groups. The max read counts larger than 20.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42987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plot9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26" y="920508"/>
            <a:ext cx="8236874" cy="5124102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Top regulated genes in double positive sample</a:t>
            </a:r>
            <a:endParaRPr lang="en-US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1459183" y="6113182"/>
            <a:ext cx="6135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4 times higher or ¼ times less expression in double </a:t>
            </a:r>
            <a:r>
              <a:rPr lang="en-US" sz="1400" dirty="0"/>
              <a:t>positive </a:t>
            </a:r>
            <a:r>
              <a:rPr lang="en-US" sz="1400" dirty="0" smtClean="0"/>
              <a:t>than both the </a:t>
            </a:r>
            <a:r>
              <a:rPr lang="en-US" sz="1400" dirty="0"/>
              <a:t>other </a:t>
            </a:r>
            <a:r>
              <a:rPr lang="en-US" sz="1400" dirty="0" smtClean="0"/>
              <a:t>2 groups. The max read counts larger than 100.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46243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KEGG pathway 1: T cell receptor signaling</a:t>
            </a:r>
            <a:endParaRPr lang="en-US" sz="3200" b="1" dirty="0"/>
          </a:p>
        </p:txBody>
      </p:sp>
      <p:pic>
        <p:nvPicPr>
          <p:cNvPr id="4" name="Picture 3" descr="kegg.tcel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05" y="1207634"/>
            <a:ext cx="7076520" cy="553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693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plot19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125" y="909171"/>
            <a:ext cx="6949528" cy="5495189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KEGG pathway 1: T cell receptor signaling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399750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KEGG pathway 2: NK cell cytotoxicity</a:t>
            </a:r>
            <a:endParaRPr lang="en-US" sz="3200" b="1" dirty="0"/>
          </a:p>
        </p:txBody>
      </p:sp>
      <p:pic>
        <p:nvPicPr>
          <p:cNvPr id="2" name="Picture 1" descr="kegg.nkcel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088" y="1152816"/>
            <a:ext cx="7132588" cy="557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629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Cxcr5 – log2 fold change over conditions</a:t>
            </a:r>
            <a:endParaRPr lang="en-US" sz="3200" b="1" dirty="0"/>
          </a:p>
        </p:txBody>
      </p:sp>
      <p:pic>
        <p:nvPicPr>
          <p:cNvPr id="2" name="Picture 1" descr="Rplot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612" y="1083914"/>
            <a:ext cx="6541364" cy="534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576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Cxcr5 – alignment details</a:t>
            </a:r>
            <a:endParaRPr lang="en-US" sz="3200" b="1" dirty="0"/>
          </a:p>
        </p:txBody>
      </p:sp>
      <p:pic>
        <p:nvPicPr>
          <p:cNvPr id="3" name="Picture 2" descr="igv_snapshot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8455"/>
            <a:ext cx="9144000" cy="49434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47934" y="1278455"/>
            <a:ext cx="2578670" cy="4943475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3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Cxcr5 – alignment details</a:t>
            </a:r>
            <a:endParaRPr lang="en-US" sz="3200" b="1" dirty="0"/>
          </a:p>
        </p:txBody>
      </p:sp>
      <p:pic>
        <p:nvPicPr>
          <p:cNvPr id="4" name="Picture 3" descr="igv_snapshot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78456"/>
            <a:ext cx="9139907" cy="494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3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Cxcr5 – assigned read counts for isoforms</a:t>
            </a:r>
            <a:endParaRPr lang="en-US" sz="3200" b="1" dirty="0"/>
          </a:p>
        </p:txBody>
      </p:sp>
      <p:pic>
        <p:nvPicPr>
          <p:cNvPr id="3" name="Picture 2" descr="Rplot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543" y="1417638"/>
            <a:ext cx="6656476" cy="481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43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Cxcr5 – from cufflinks</a:t>
            </a:r>
            <a:endParaRPr lang="en-US" sz="3200" b="1" dirty="0"/>
          </a:p>
        </p:txBody>
      </p:sp>
      <p:pic>
        <p:nvPicPr>
          <p:cNvPr id="3" name="Picture 2" descr="igv_snapsho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646"/>
          <a:stretch/>
        </p:blipFill>
        <p:spPr>
          <a:xfrm>
            <a:off x="0" y="1487867"/>
            <a:ext cx="9144000" cy="46445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884979" y="1487867"/>
            <a:ext cx="3236451" cy="4644508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0" y="629983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Cufflinks defined 4 isoforms, which can be correlated with the 2 official </a:t>
            </a:r>
            <a:r>
              <a:rPr lang="en-US" sz="1200" dirty="0" err="1" smtClean="0"/>
              <a:t>ensembl</a:t>
            </a:r>
            <a:r>
              <a:rPr lang="en-US" sz="1200" dirty="0" smtClean="0"/>
              <a:t> isoforms based on the 3’ features</a:t>
            </a:r>
          </a:p>
          <a:p>
            <a:r>
              <a:rPr lang="en-US" sz="1200" dirty="0" smtClean="0"/>
              <a:t>Cufflinks isoforms 1-3 are defined by their 5’ variations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40373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S</a:t>
            </a:r>
            <a:r>
              <a:rPr lang="en-US" sz="3200" b="1" dirty="0" smtClean="0"/>
              <a:t>ignificant genes and isoforms in each pattern</a:t>
            </a:r>
            <a:endParaRPr lang="en-US" sz="3200" b="1" dirty="0"/>
          </a:p>
        </p:txBody>
      </p:sp>
      <p:grpSp>
        <p:nvGrpSpPr>
          <p:cNvPr id="2" name="Group 26"/>
          <p:cNvGrpSpPr/>
          <p:nvPr/>
        </p:nvGrpSpPr>
        <p:grpSpPr>
          <a:xfrm>
            <a:off x="1115796" y="1887803"/>
            <a:ext cx="3716344" cy="3593568"/>
            <a:chOff x="347668" y="758405"/>
            <a:chExt cx="3716344" cy="3593568"/>
          </a:xfrm>
        </p:grpSpPr>
        <p:pic>
          <p:nvPicPr>
            <p:cNvPr id="16390" name="Picture 6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47668" y="758405"/>
              <a:ext cx="3716344" cy="35935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" name="Rectangle 22"/>
            <p:cNvSpPr/>
            <p:nvPr/>
          </p:nvSpPr>
          <p:spPr>
            <a:xfrm>
              <a:off x="375376" y="3892923"/>
              <a:ext cx="969819" cy="459050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latin typeface="Helvetica"/>
                  <a:cs typeface="Helvetica"/>
                </a:rPr>
                <a:t>VFP</a:t>
              </a:r>
              <a:r>
                <a:rPr lang="en-US" sz="1200" baseline="30000" dirty="0" smtClean="0">
                  <a:latin typeface="Helvetica"/>
                  <a:cs typeface="Helvetica"/>
                </a:rPr>
                <a:t>- </a:t>
              </a:r>
              <a:r>
                <a:rPr lang="en-US" sz="1200" dirty="0" smtClean="0">
                  <a:latin typeface="Helvetica"/>
                  <a:cs typeface="Helvetica"/>
                </a:rPr>
                <a:t>ICOS</a:t>
              </a:r>
              <a:r>
                <a:rPr lang="en-US" sz="1200" baseline="30000" dirty="0" smtClean="0">
                  <a:latin typeface="Helvetica"/>
                  <a:cs typeface="Helvetica"/>
                </a:rPr>
                <a:t>-</a:t>
              </a:r>
              <a:endParaRPr lang="en-US" sz="1200" baseline="30000" dirty="0">
                <a:latin typeface="Helvetica"/>
                <a:cs typeface="Helvetica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432288" y="3892923"/>
              <a:ext cx="969819" cy="459050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latin typeface="Helvetica"/>
                  <a:cs typeface="Helvetica"/>
                </a:rPr>
                <a:t>VFP</a:t>
              </a:r>
              <a:r>
                <a:rPr lang="en-US" sz="1200" baseline="30000" dirty="0" smtClean="0">
                  <a:latin typeface="Helvetica"/>
                  <a:cs typeface="Helvetica"/>
                </a:rPr>
                <a:t>-</a:t>
              </a:r>
              <a:r>
                <a:rPr lang="en-US" sz="1200" dirty="0" smtClean="0">
                  <a:latin typeface="Helvetica"/>
                  <a:cs typeface="Helvetica"/>
                </a:rPr>
                <a:t> ICO</a:t>
              </a:r>
              <a:r>
                <a:rPr lang="en-US" sz="1200" baseline="30000" dirty="0" smtClean="0">
                  <a:latin typeface="Helvetica"/>
                  <a:cs typeface="Helvetica"/>
                </a:rPr>
                <a:t>+</a:t>
              </a:r>
              <a:endParaRPr lang="en-US" sz="1200" baseline="30000" dirty="0">
                <a:latin typeface="Helvetica"/>
                <a:cs typeface="Helvetica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489199" y="3892923"/>
              <a:ext cx="969819" cy="459050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latin typeface="Helvetica"/>
                  <a:cs typeface="Helvetica"/>
                </a:rPr>
                <a:t>VFP</a:t>
              </a:r>
              <a:r>
                <a:rPr lang="en-US" sz="1200" baseline="30000" dirty="0" smtClean="0">
                  <a:latin typeface="Helvetica"/>
                  <a:cs typeface="Helvetica"/>
                </a:rPr>
                <a:t>+</a:t>
              </a:r>
              <a:r>
                <a:rPr lang="en-US" sz="1200" dirty="0" smtClean="0">
                  <a:latin typeface="Helvetica"/>
                  <a:cs typeface="Helvetica"/>
                </a:rPr>
                <a:t> ICO</a:t>
              </a:r>
              <a:r>
                <a:rPr lang="en-US" sz="1200" baseline="30000" dirty="0" smtClean="0">
                  <a:latin typeface="Helvetica"/>
                  <a:cs typeface="Helvetica"/>
                </a:rPr>
                <a:t>+</a:t>
              </a:r>
              <a:endParaRPr lang="en-US" sz="1200" baseline="30000" dirty="0">
                <a:latin typeface="Helvetica"/>
                <a:cs typeface="Helvetica"/>
              </a:endParaRPr>
            </a:p>
          </p:txBody>
        </p:sp>
      </p:grp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7615505"/>
              </p:ext>
            </p:extLst>
          </p:nvPr>
        </p:nvGraphicFramePr>
        <p:xfrm>
          <a:off x="5299540" y="1487068"/>
          <a:ext cx="2653506" cy="3495317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1328844"/>
                <a:gridCol w="1324662"/>
              </a:tblGrid>
              <a:tr h="3816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Genes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Isoforms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2273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352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406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2273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452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452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2273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219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444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2273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188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338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2273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7658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19458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195596" y="5165780"/>
            <a:ext cx="3381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Total of 18837 genes and 48286 isoforms examined.</a:t>
            </a:r>
            <a:endParaRPr lang="en-US" sz="1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99607" y="6061497"/>
            <a:ext cx="14323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./</a:t>
            </a:r>
            <a:r>
              <a:rPr lang="en-US" sz="1000" dirty="0" err="1" smtClean="0"/>
              <a:t>mygenelist_symbol</a:t>
            </a:r>
            <a:endParaRPr lang="en-US" sz="1000" dirty="0" smtClean="0"/>
          </a:p>
          <a:p>
            <a:r>
              <a:rPr lang="en-US" sz="1000" dirty="0" smtClean="0"/>
              <a:t>./Lupus_ppmeanslog2fc</a:t>
            </a:r>
            <a:endParaRPr lang="en-US" sz="10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gv_snapshot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200"/>
          <a:stretch/>
        </p:blipFill>
        <p:spPr>
          <a:xfrm>
            <a:off x="0" y="1502916"/>
            <a:ext cx="9144000" cy="4669987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Cxcr5 – from cufflinks</a:t>
            </a:r>
            <a:endParaRPr 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941493" y="4027249"/>
            <a:ext cx="15055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Ensembl</a:t>
            </a:r>
            <a:r>
              <a:rPr lang="en-US" sz="1200" dirty="0"/>
              <a:t> </a:t>
            </a:r>
            <a:r>
              <a:rPr lang="en-US" sz="1200" dirty="0" smtClean="0"/>
              <a:t>annotations</a:t>
            </a:r>
            <a:endParaRPr 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6941493" y="5087412"/>
            <a:ext cx="15055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Cufflinks annotations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0" y="629983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Cufflinks defined 4 isoforms, which can be correlated with the 2 official </a:t>
            </a:r>
            <a:r>
              <a:rPr lang="en-US" sz="1200" dirty="0" err="1" smtClean="0"/>
              <a:t>Ensembl</a:t>
            </a:r>
            <a:r>
              <a:rPr lang="en-US" sz="1200" dirty="0" smtClean="0"/>
              <a:t> isoforms based on the 3’ features</a:t>
            </a:r>
          </a:p>
          <a:p>
            <a:r>
              <a:rPr lang="en-US" sz="1200" dirty="0" smtClean="0"/>
              <a:t>Cufflinks isoforms 1-3 are defined by their 5’ variations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46651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i="1" dirty="0" smtClean="0"/>
              <a:t>Cxcr5 – from cufflinks</a:t>
            </a:r>
            <a:endParaRPr lang="en-US" sz="3200" b="1" dirty="0"/>
          </a:p>
        </p:txBody>
      </p:sp>
      <p:pic>
        <p:nvPicPr>
          <p:cNvPr id="3" name="Picture 2" descr="Rplot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71" y="1035223"/>
            <a:ext cx="6908724" cy="49934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83648" y="5780421"/>
            <a:ext cx="52923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Cxcr5 is by adding cufflinks isoforms 1-4 together </a:t>
            </a:r>
          </a:p>
          <a:p>
            <a:r>
              <a:rPr lang="en-US" sz="1200" dirty="0" smtClean="0"/>
              <a:t>Cxcr5-iso1 is by adding cufflinks isoforms 1-3 together</a:t>
            </a:r>
          </a:p>
          <a:p>
            <a:r>
              <a:rPr lang="en-US" sz="1200" dirty="0" smtClean="0"/>
              <a:t>Cxcr5-iso2 is the cufflinks isoform 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23889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20226_tsp0990_derbent.1600x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4" y="0"/>
            <a:ext cx="8230563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17631" y="1123301"/>
            <a:ext cx="150113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Thanks. 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2946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Human TFH</a:t>
            </a:r>
            <a:endParaRPr lang="en-US" dirty="0"/>
          </a:p>
        </p:txBody>
      </p:sp>
      <p:pic>
        <p:nvPicPr>
          <p:cNvPr id="7" name="Picture 6" descr="Screen Shot 2014-08-05 at 10.24.1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4" y="1168765"/>
            <a:ext cx="89154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1251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Human TFH</a:t>
            </a:r>
            <a:endParaRPr lang="en-US" dirty="0"/>
          </a:p>
        </p:txBody>
      </p:sp>
      <p:pic>
        <p:nvPicPr>
          <p:cNvPr id="5" name="Picture 4" descr="tfh.h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95" y="1190182"/>
            <a:ext cx="7238901" cy="50672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6154" y="6257413"/>
            <a:ext cx="78806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T Follicular Helper Cells Express a Distinctive Transcriptional Profile, Reflecting Their Role as Non-Th1/Th2 Effector Cells That Provide Help for B Cells</a:t>
            </a:r>
          </a:p>
          <a:p>
            <a:r>
              <a:rPr lang="en-US" sz="1000" dirty="0" smtClean="0"/>
              <a:t>Journal of Immunology, 2004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960875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Bcl6 sites in JASPAR</a:t>
            </a:r>
            <a:endParaRPr lang="en-US" dirty="0"/>
          </a:p>
        </p:txBody>
      </p:sp>
      <p:pic>
        <p:nvPicPr>
          <p:cNvPr id="5" name="Picture 4" descr="Screen Shot 2014-08-05 at 10.26.0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84" y="1231602"/>
            <a:ext cx="4995624" cy="5520558"/>
          </a:xfrm>
          <a:prstGeom prst="rect">
            <a:avLst/>
          </a:prstGeom>
        </p:spPr>
      </p:pic>
      <p:pic>
        <p:nvPicPr>
          <p:cNvPr id="6" name="Picture 5" descr="circliz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56" b="15100"/>
          <a:stretch/>
        </p:blipFill>
        <p:spPr>
          <a:xfrm>
            <a:off x="4377180" y="1568368"/>
            <a:ext cx="4766820" cy="445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954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Bcl6 sites in JASPAR</a:t>
            </a:r>
            <a:endParaRPr lang="en-US" dirty="0"/>
          </a:p>
        </p:txBody>
      </p:sp>
      <p:pic>
        <p:nvPicPr>
          <p:cNvPr id="4" name="Picture 3" descr="stacked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6462"/>
            <a:ext cx="91440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1935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Bcl6 sites in JASPAR</a:t>
            </a:r>
            <a:endParaRPr lang="en-US" dirty="0"/>
          </a:p>
        </p:txBody>
      </p:sp>
      <p:pic>
        <p:nvPicPr>
          <p:cNvPr id="3" name="Picture 2" descr="bcl6gen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16" y="1212358"/>
            <a:ext cx="8065203" cy="5645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704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Pathway</a:t>
            </a:r>
            <a:endParaRPr lang="en-US" dirty="0"/>
          </a:p>
        </p:txBody>
      </p:sp>
      <p:pic>
        <p:nvPicPr>
          <p:cNvPr id="4" name="Picture 3" descr="1-s2.0-S0952791513000678-gr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456" y="1732383"/>
            <a:ext cx="6247051" cy="402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9986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igv_snapsh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9144000" cy="49434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Mouse</a:t>
            </a:r>
            <a:r>
              <a:rPr lang="en-US" dirty="0" smtClean="0"/>
              <a:t> Encode Histones in Spleen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2202539"/>
            <a:ext cx="883038" cy="1937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H3k4me1</a:t>
            </a:r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3548" y="3173297"/>
            <a:ext cx="879490" cy="1937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H3k4me3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0" y="3683392"/>
            <a:ext cx="883038" cy="1937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H3k27me3</a:t>
            </a: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0" y="4127014"/>
            <a:ext cx="883038" cy="1937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H3k27ac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3549" y="4628125"/>
            <a:ext cx="879490" cy="1937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H3k36me3</a:t>
            </a: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0" y="2703645"/>
            <a:ext cx="883038" cy="1937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H3k4me1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97379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 smtClean="0"/>
              <a:t>IL-21 expression</a:t>
            </a:r>
            <a:endParaRPr 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73649" y="1377188"/>
            <a:ext cx="37269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Posterior probability of IL21 expression in each pattern</a:t>
            </a:r>
            <a:endParaRPr lang="en-US" sz="1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99607" y="6061497"/>
            <a:ext cx="14323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./</a:t>
            </a:r>
            <a:r>
              <a:rPr lang="en-US" sz="1000" dirty="0" err="1" smtClean="0"/>
              <a:t>mygenelist_symbol</a:t>
            </a:r>
            <a:endParaRPr lang="en-US" sz="1000" dirty="0" smtClean="0"/>
          </a:p>
          <a:p>
            <a:r>
              <a:rPr lang="en-US" sz="1000" dirty="0" smtClean="0"/>
              <a:t>./Lupus_ppmeanslog2fc</a:t>
            </a:r>
            <a:endParaRPr lang="en-US" sz="1000" dirty="0"/>
          </a:p>
        </p:txBody>
      </p:sp>
      <p:pic>
        <p:nvPicPr>
          <p:cNvPr id="4" name="Picture 3" descr="il2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23" y="1603727"/>
            <a:ext cx="3810084" cy="4514043"/>
          </a:xfrm>
          <a:prstGeom prst="rect">
            <a:avLst/>
          </a:prstGeom>
        </p:spPr>
      </p:pic>
      <p:pic>
        <p:nvPicPr>
          <p:cNvPr id="5" name="Picture 4" descr="il21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715" y="1603727"/>
            <a:ext cx="3810085" cy="451404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910882" y="1377188"/>
            <a:ext cx="23015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Mean expression in each group</a:t>
            </a:r>
            <a:endParaRPr lang="en-US" sz="12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910882" y="3732007"/>
            <a:ext cx="23015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Log2 fold change over groups</a:t>
            </a:r>
            <a:endParaRPr lang="en-US" sz="12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1296134" y="5238932"/>
            <a:ext cx="2460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893878" y="5238932"/>
            <a:ext cx="2460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528907" y="5238932"/>
            <a:ext cx="2460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3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3147442" y="5238932"/>
            <a:ext cx="2460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4</a:t>
            </a:r>
            <a:endParaRPr lang="en-US" sz="12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3699999" y="5238932"/>
            <a:ext cx="2460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5</a:t>
            </a:r>
            <a:endParaRPr lang="en-US" sz="12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5673463" y="3344760"/>
            <a:ext cx="388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NN</a:t>
            </a:r>
            <a:endParaRPr lang="en-US" sz="12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6716552" y="3344760"/>
            <a:ext cx="388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NP</a:t>
            </a:r>
            <a:endParaRPr lang="en-US" sz="12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7796926" y="3344760"/>
            <a:ext cx="388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PP</a:t>
            </a:r>
            <a:endParaRPr lang="en-US" sz="12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5565800" y="4770747"/>
            <a:ext cx="7432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NN/NP</a:t>
            </a:r>
            <a:endParaRPr lang="en-US" sz="12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6615160" y="4770747"/>
            <a:ext cx="7432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NN/PP</a:t>
            </a:r>
            <a:endParaRPr lang="en-US" sz="12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7664520" y="4770747"/>
            <a:ext cx="7432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NP/PP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517444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Mouse</a:t>
            </a:r>
            <a:r>
              <a:rPr lang="en-US" dirty="0" smtClean="0"/>
              <a:t> Encode Histones in Spleen</a:t>
            </a:r>
            <a:endParaRPr lang="en-US" dirty="0"/>
          </a:p>
        </p:txBody>
      </p:sp>
      <p:pic>
        <p:nvPicPr>
          <p:cNvPr id="4" name="Content Placeholder 3" descr="Rplot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84" b="7384"/>
          <a:stretch>
            <a:fillRect/>
          </a:stretch>
        </p:blipFill>
        <p:spPr>
          <a:xfrm>
            <a:off x="457200" y="1745820"/>
            <a:ext cx="8229600" cy="4525963"/>
          </a:xfrm>
        </p:spPr>
      </p:pic>
      <p:sp>
        <p:nvSpPr>
          <p:cNvPr id="5" name="Rectangle 4"/>
          <p:cNvSpPr/>
          <p:nvPr/>
        </p:nvSpPr>
        <p:spPr>
          <a:xfrm>
            <a:off x="1520797" y="1466381"/>
            <a:ext cx="808936" cy="1937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H3k4me1</a:t>
            </a:r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4261790" y="1466381"/>
            <a:ext cx="907304" cy="1937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H3k4me3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6947454" y="1450648"/>
            <a:ext cx="883038" cy="1937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H3k27me3</a:t>
            </a: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1520797" y="4126567"/>
            <a:ext cx="808936" cy="1937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H3k27ac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4261789" y="4126567"/>
            <a:ext cx="907305" cy="1937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H3k36me3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300610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Signature genes of TFH cells in our samples</a:t>
            </a:r>
            <a:endParaRPr lang="en-US" dirty="0"/>
          </a:p>
        </p:txBody>
      </p:sp>
      <p:pic>
        <p:nvPicPr>
          <p:cNvPr id="4" name="Content Placeholder 3" descr="Rplot20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89" r="-21889"/>
          <a:stretch>
            <a:fillRect/>
          </a:stretch>
        </p:blipFill>
        <p:spPr>
          <a:xfrm>
            <a:off x="457200" y="1452708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 rot="16200000">
            <a:off x="1196258" y="3810000"/>
            <a:ext cx="613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TPM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687803" y="6000640"/>
            <a:ext cx="26084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Follicular helper CD4 T cells (TFH) </a:t>
            </a:r>
          </a:p>
          <a:p>
            <a:r>
              <a:rPr lang="en-US" sz="1200" dirty="0" err="1" smtClean="0"/>
              <a:t>Crotty</a:t>
            </a:r>
            <a:r>
              <a:rPr lang="en-US" sz="1200" dirty="0" smtClean="0"/>
              <a:t> et al., 2011. </a:t>
            </a:r>
            <a:r>
              <a:rPr lang="en-US" sz="1200" dirty="0" err="1" smtClean="0"/>
              <a:t>Annu</a:t>
            </a:r>
            <a:r>
              <a:rPr lang="en-US" sz="1200" dirty="0" smtClean="0"/>
              <a:t> Rev </a:t>
            </a:r>
            <a:r>
              <a:rPr lang="en-US" sz="1200" dirty="0" err="1" smtClean="0"/>
              <a:t>Immunol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550620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Rplot2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889" r="-21889"/>
          <a:stretch>
            <a:fillRect/>
          </a:stretch>
        </p:blipFill>
        <p:spPr>
          <a:xfrm>
            <a:off x="457200" y="1308960"/>
            <a:ext cx="8229600" cy="452596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Some genes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1196258" y="3470220"/>
            <a:ext cx="613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TPM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3522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Keizei</a:t>
            </a:r>
            <a:r>
              <a:rPr lang="en-US" dirty="0" smtClean="0"/>
              <a:t> et al., 2013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2925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Il21</a:t>
            </a:r>
            <a:endParaRPr lang="en-US" dirty="0"/>
          </a:p>
        </p:txBody>
      </p:sp>
      <p:pic>
        <p:nvPicPr>
          <p:cNvPr id="6" name="Content Placeholder 5" descr="Rplot.Il2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905" r="-379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91794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Bcl6</a:t>
            </a:r>
            <a:endParaRPr lang="en-US" dirty="0"/>
          </a:p>
        </p:txBody>
      </p:sp>
      <p:pic>
        <p:nvPicPr>
          <p:cNvPr id="4" name="Content Placeholder 3" descr="Rplot.Bcl6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905" r="-379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50415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Cxcr5</a:t>
            </a:r>
            <a:endParaRPr lang="en-US" dirty="0"/>
          </a:p>
        </p:txBody>
      </p:sp>
      <p:pic>
        <p:nvPicPr>
          <p:cNvPr id="4" name="Content Placeholder 3" descr="Rplot.Cxcr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905" r="-379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930984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VFP and Il21 transcripts</a:t>
            </a:r>
            <a:endParaRPr lang="en-US" dirty="0"/>
          </a:p>
        </p:txBody>
      </p:sp>
      <p:pic>
        <p:nvPicPr>
          <p:cNvPr id="3" name="Picture 2" descr="myplot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176" y="1417638"/>
            <a:ext cx="5155039" cy="515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1666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 cell receptor repertoire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38365" y="4052914"/>
            <a:ext cx="3769639" cy="2346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V – 132</a:t>
            </a:r>
            <a:endParaRPr lang="en-US" sz="1400" dirty="0"/>
          </a:p>
        </p:txBody>
      </p:sp>
      <p:sp>
        <p:nvSpPr>
          <p:cNvPr id="4" name="Rectangle 3"/>
          <p:cNvSpPr/>
          <p:nvPr/>
        </p:nvSpPr>
        <p:spPr>
          <a:xfrm>
            <a:off x="4708004" y="4052914"/>
            <a:ext cx="1011169" cy="23460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 – 2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6633573" y="4052914"/>
            <a:ext cx="1471958" cy="234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</a:t>
            </a:r>
          </a:p>
        </p:txBody>
      </p:sp>
      <p:sp>
        <p:nvSpPr>
          <p:cNvPr id="6" name="Snip Single Corner Rectangle 5"/>
          <p:cNvSpPr/>
          <p:nvPr/>
        </p:nvSpPr>
        <p:spPr>
          <a:xfrm>
            <a:off x="5719173" y="4052914"/>
            <a:ext cx="914400" cy="234600"/>
          </a:xfrm>
          <a:prstGeom prst="snip1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 - 73</a:t>
            </a:r>
            <a:endParaRPr lang="en-US" dirty="0"/>
          </a:p>
        </p:txBody>
      </p:sp>
      <p:sp>
        <p:nvSpPr>
          <p:cNvPr id="7" name="Left Brace 6"/>
          <p:cNvSpPr/>
          <p:nvPr/>
        </p:nvSpPr>
        <p:spPr>
          <a:xfrm rot="16200000">
            <a:off x="5583666" y="3816314"/>
            <a:ext cx="214375" cy="1658332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206653" y="4952118"/>
            <a:ext cx="1025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 reads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553" y="1718153"/>
            <a:ext cx="1710407" cy="165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551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TCR-[</a:t>
            </a:r>
            <a:r>
              <a:rPr lang="en-US" i="1" dirty="0" err="1" smtClean="0"/>
              <a:t>alpha|beta</a:t>
            </a:r>
            <a:r>
              <a:rPr lang="en-US" dirty="0" smtClean="0"/>
              <a:t>]-V genes</a:t>
            </a:r>
            <a:endParaRPr lang="en-US" dirty="0"/>
          </a:p>
        </p:txBody>
      </p:sp>
      <p:pic>
        <p:nvPicPr>
          <p:cNvPr id="3" name="Picture 2" descr="myplot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4106"/>
            <a:ext cx="9144000" cy="4572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84125" y="6284678"/>
            <a:ext cx="4979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55 V genes with maximal TPM larger than 5, standard deviation larger than 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08640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 smtClean="0"/>
              <a:t>Functional Annotation Enrichment</a:t>
            </a:r>
            <a:endParaRPr lang="en-US" sz="3200" b="1" dirty="0"/>
          </a:p>
        </p:txBody>
      </p:sp>
      <p:sp>
        <p:nvSpPr>
          <p:cNvPr id="40" name="Rectangle 39"/>
          <p:cNvSpPr/>
          <p:nvPr/>
        </p:nvSpPr>
        <p:spPr>
          <a:xfrm>
            <a:off x="600364" y="5395498"/>
            <a:ext cx="845422" cy="26785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Helvetica"/>
                <a:cs typeface="Helvetica"/>
              </a:rPr>
              <a:t>Pattern 2</a:t>
            </a:r>
            <a:endParaRPr lang="en-US" sz="1200" dirty="0">
              <a:latin typeface="Helvetica"/>
              <a:cs typeface="Helvetica"/>
            </a:endParaRPr>
          </a:p>
        </p:txBody>
      </p:sp>
      <p:pic>
        <p:nvPicPr>
          <p:cNvPr id="47115" name="Picture 1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88" y="2258010"/>
            <a:ext cx="3206264" cy="28525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16" name="Picture 1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304935" y="2752420"/>
            <a:ext cx="1977565" cy="18934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17" name="Picture 1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066875" y="3269099"/>
            <a:ext cx="773386" cy="6502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18" name="Picture 1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78519" y="3399469"/>
            <a:ext cx="403671" cy="3916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0" name="Notched Right Arrow 49"/>
          <p:cNvSpPr/>
          <p:nvPr/>
        </p:nvSpPr>
        <p:spPr>
          <a:xfrm>
            <a:off x="3246790" y="1671766"/>
            <a:ext cx="573534" cy="287867"/>
          </a:xfrm>
          <a:prstGeom prst="notched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 Single Corner Rectangle 50"/>
          <p:cNvSpPr/>
          <p:nvPr/>
        </p:nvSpPr>
        <p:spPr>
          <a:xfrm>
            <a:off x="4132963" y="1620966"/>
            <a:ext cx="1036947" cy="338667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Helvetica"/>
                <a:cs typeface="Helvetica"/>
              </a:rPr>
              <a:t>DAVID</a:t>
            </a:r>
            <a:endParaRPr lang="en-US" sz="1200" dirty="0">
              <a:latin typeface="Helvetica"/>
              <a:cs typeface="Helvetica"/>
            </a:endParaRPr>
          </a:p>
        </p:txBody>
      </p:sp>
      <p:sp>
        <p:nvSpPr>
          <p:cNvPr id="52" name="Round Single Corner Rectangle 51"/>
          <p:cNvSpPr/>
          <p:nvPr/>
        </p:nvSpPr>
        <p:spPr>
          <a:xfrm>
            <a:off x="6368721" y="1620966"/>
            <a:ext cx="1261994" cy="338667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latin typeface="Helvetica"/>
                <a:cs typeface="Helvetica"/>
              </a:rPr>
              <a:t>Cytoscape</a:t>
            </a:r>
            <a:endParaRPr lang="en-US" sz="1200" dirty="0">
              <a:latin typeface="Helvetica"/>
              <a:cs typeface="Helvetica"/>
            </a:endParaRPr>
          </a:p>
        </p:txBody>
      </p:sp>
      <p:sp>
        <p:nvSpPr>
          <p:cNvPr id="55" name="Round Single Corner Rectangle 54"/>
          <p:cNvSpPr/>
          <p:nvPr/>
        </p:nvSpPr>
        <p:spPr>
          <a:xfrm>
            <a:off x="600364" y="1620966"/>
            <a:ext cx="2333787" cy="338667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Helvetica"/>
                <a:cs typeface="Helvetica"/>
              </a:rPr>
              <a:t>Significant genes from </a:t>
            </a:r>
            <a:r>
              <a:rPr lang="en-US" sz="1200" dirty="0" err="1" smtClean="0">
                <a:latin typeface="Helvetica"/>
                <a:cs typeface="Helvetica"/>
              </a:rPr>
              <a:t>EBSeq</a:t>
            </a:r>
            <a:endParaRPr lang="en-US" sz="1200" dirty="0">
              <a:latin typeface="Helvetica"/>
              <a:cs typeface="Helvetica"/>
            </a:endParaRPr>
          </a:p>
        </p:txBody>
      </p:sp>
      <p:sp>
        <p:nvSpPr>
          <p:cNvPr id="57" name="Notched Right Arrow 56"/>
          <p:cNvSpPr/>
          <p:nvPr/>
        </p:nvSpPr>
        <p:spPr>
          <a:xfrm>
            <a:off x="5482549" y="1643485"/>
            <a:ext cx="573534" cy="287867"/>
          </a:xfrm>
          <a:prstGeom prst="notched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031393" y="5395498"/>
            <a:ext cx="845422" cy="26785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Helvetica"/>
                <a:cs typeface="Helvetica"/>
              </a:rPr>
              <a:t>Pattern 3</a:t>
            </a:r>
            <a:endParaRPr lang="en-US" sz="1200" dirty="0">
              <a:latin typeface="Helvetica"/>
              <a:cs typeface="Helvetica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909299" y="5395498"/>
            <a:ext cx="845422" cy="26785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Helvetica"/>
                <a:cs typeface="Helvetica"/>
              </a:rPr>
              <a:t>Pattern 4</a:t>
            </a:r>
            <a:endParaRPr lang="en-US" sz="1200" dirty="0">
              <a:latin typeface="Helvetica"/>
              <a:cs typeface="Helvetica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561629" y="5395498"/>
            <a:ext cx="845422" cy="26785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latin typeface="Helvetica"/>
                <a:cs typeface="Helvetica"/>
              </a:rPr>
              <a:t>Pattern 5</a:t>
            </a:r>
            <a:endParaRPr lang="en-US" sz="1200" dirty="0">
              <a:latin typeface="Helvetica"/>
              <a:cs typeface="Helvetic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9607" y="6061497"/>
            <a:ext cx="25328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./DAVID/</a:t>
            </a:r>
          </a:p>
          <a:p>
            <a:r>
              <a:rPr lang="en-US" sz="1000" dirty="0" smtClean="0"/>
              <a:t>./DAVID/</a:t>
            </a:r>
            <a:r>
              <a:rPr lang="en-US" sz="1000" dirty="0" err="1" smtClean="0"/>
              <a:t>FunctionalAnnotationChart.xlsx</a:t>
            </a:r>
            <a:endParaRPr lang="en-US" sz="1000" dirty="0" smtClean="0"/>
          </a:p>
          <a:p>
            <a:r>
              <a:rPr lang="en-US" sz="1000" dirty="0"/>
              <a:t>./DAVID/</a:t>
            </a:r>
            <a:r>
              <a:rPr lang="en-US" sz="1000" dirty="0" err="1" smtClean="0"/>
              <a:t>FunctionalAnnotationClustering.xlsx</a:t>
            </a:r>
            <a:endParaRPr lang="en-US" sz="1000" dirty="0"/>
          </a:p>
          <a:p>
            <a:endParaRPr lang="en-US" sz="1000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490400" y="1338442"/>
            <a:ext cx="4655887" cy="669424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554578" y="3795769"/>
            <a:ext cx="6388967" cy="755088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 Single Corner Rectangle 3"/>
          <p:cNvSpPr/>
          <p:nvPr/>
        </p:nvSpPr>
        <p:spPr>
          <a:xfrm>
            <a:off x="5644441" y="1467309"/>
            <a:ext cx="2367206" cy="403152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 Lupus data (TPM)</a:t>
            </a:r>
            <a:endParaRPr lang="en-US" dirty="0"/>
          </a:p>
        </p:txBody>
      </p:sp>
      <p:sp>
        <p:nvSpPr>
          <p:cNvPr id="5" name="Round Single Corner Rectangle 4"/>
          <p:cNvSpPr/>
          <p:nvPr/>
        </p:nvSpPr>
        <p:spPr>
          <a:xfrm>
            <a:off x="3308765" y="1467309"/>
            <a:ext cx="1670463" cy="403152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 Liu’s data</a:t>
            </a:r>
            <a:endParaRPr lang="en-US" dirty="0"/>
          </a:p>
        </p:txBody>
      </p:sp>
      <p:sp>
        <p:nvSpPr>
          <p:cNvPr id="8" name="Round Single Corner Rectangle 7"/>
          <p:cNvSpPr/>
          <p:nvPr/>
        </p:nvSpPr>
        <p:spPr>
          <a:xfrm>
            <a:off x="2052372" y="2443906"/>
            <a:ext cx="1717936" cy="222572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RMA normalization</a:t>
            </a:r>
            <a:endParaRPr lang="en-US" sz="1200" dirty="0"/>
          </a:p>
        </p:txBody>
      </p:sp>
      <p:sp>
        <p:nvSpPr>
          <p:cNvPr id="10" name="Round Single Corner Rectangle 9"/>
          <p:cNvSpPr/>
          <p:nvPr/>
        </p:nvSpPr>
        <p:spPr>
          <a:xfrm>
            <a:off x="5933725" y="3948478"/>
            <a:ext cx="1788638" cy="403152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TPM values of expressed genes</a:t>
            </a:r>
            <a:endParaRPr lang="en-US" sz="1200" dirty="0"/>
          </a:p>
        </p:txBody>
      </p:sp>
      <p:sp>
        <p:nvSpPr>
          <p:cNvPr id="11" name="Round Single Corner Rectangle 10"/>
          <p:cNvSpPr/>
          <p:nvPr/>
        </p:nvSpPr>
        <p:spPr>
          <a:xfrm>
            <a:off x="2859721" y="4990804"/>
            <a:ext cx="3491570" cy="323985"/>
          </a:xfrm>
          <a:prstGeom prst="round1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Signature genes from Lupus data</a:t>
            </a:r>
            <a:endParaRPr lang="en-US" sz="1200" dirty="0"/>
          </a:p>
        </p:txBody>
      </p:sp>
      <p:sp>
        <p:nvSpPr>
          <p:cNvPr id="12" name="Round Single Corner Rectangle 11"/>
          <p:cNvSpPr/>
          <p:nvPr/>
        </p:nvSpPr>
        <p:spPr>
          <a:xfrm>
            <a:off x="1801618" y="3973382"/>
            <a:ext cx="2219444" cy="403152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Intensity values of expressed genes in each datasets</a:t>
            </a:r>
            <a:endParaRPr lang="en-US" sz="1200" dirty="0"/>
          </a:p>
        </p:txBody>
      </p:sp>
      <p:sp>
        <p:nvSpPr>
          <p:cNvPr id="13" name="Round Single Corner Rectangle 12"/>
          <p:cNvSpPr/>
          <p:nvPr/>
        </p:nvSpPr>
        <p:spPr>
          <a:xfrm>
            <a:off x="3308766" y="5795921"/>
            <a:ext cx="2593481" cy="328931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Correlation and PCA</a:t>
            </a:r>
            <a:endParaRPr lang="en-US" dirty="0"/>
          </a:p>
        </p:txBody>
      </p:sp>
      <p:sp>
        <p:nvSpPr>
          <p:cNvPr id="14" name="Round Single Corner Rectangle 13"/>
          <p:cNvSpPr/>
          <p:nvPr/>
        </p:nvSpPr>
        <p:spPr>
          <a:xfrm>
            <a:off x="2052372" y="3123723"/>
            <a:ext cx="1717936" cy="222572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Background correction</a:t>
            </a:r>
            <a:endParaRPr lang="en-US" sz="1200" dirty="0"/>
          </a:p>
        </p:txBody>
      </p:sp>
      <p:sp>
        <p:nvSpPr>
          <p:cNvPr id="15" name="Round Single Corner Rectangle 14"/>
          <p:cNvSpPr/>
          <p:nvPr/>
        </p:nvSpPr>
        <p:spPr>
          <a:xfrm>
            <a:off x="5969076" y="2897116"/>
            <a:ext cx="1717936" cy="222572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Background correction</a:t>
            </a:r>
            <a:endParaRPr lang="en-US" sz="1200" dirty="0"/>
          </a:p>
        </p:txBody>
      </p:sp>
      <p:sp>
        <p:nvSpPr>
          <p:cNvPr id="16" name="Down Arrow 15"/>
          <p:cNvSpPr/>
          <p:nvPr/>
        </p:nvSpPr>
        <p:spPr>
          <a:xfrm>
            <a:off x="4489665" y="4662407"/>
            <a:ext cx="231683" cy="2488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/>
          <p:cNvSpPr/>
          <p:nvPr/>
        </p:nvSpPr>
        <p:spPr>
          <a:xfrm>
            <a:off x="4489665" y="5435328"/>
            <a:ext cx="231683" cy="2488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>
            <a:off x="2795499" y="2090866"/>
            <a:ext cx="231683" cy="2488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6712203" y="2317471"/>
            <a:ext cx="231683" cy="2488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own Arrow 19"/>
          <p:cNvSpPr/>
          <p:nvPr/>
        </p:nvSpPr>
        <p:spPr>
          <a:xfrm>
            <a:off x="2795499" y="3450500"/>
            <a:ext cx="231683" cy="2488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own Arrow 20"/>
          <p:cNvSpPr/>
          <p:nvPr/>
        </p:nvSpPr>
        <p:spPr>
          <a:xfrm>
            <a:off x="6712203" y="3450499"/>
            <a:ext cx="231683" cy="2488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/>
          <p:cNvSpPr/>
          <p:nvPr/>
        </p:nvSpPr>
        <p:spPr>
          <a:xfrm>
            <a:off x="2795499" y="2770683"/>
            <a:ext cx="231683" cy="24883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 Single Corner Rectangle 22"/>
          <p:cNvSpPr/>
          <p:nvPr/>
        </p:nvSpPr>
        <p:spPr>
          <a:xfrm>
            <a:off x="667397" y="1467309"/>
            <a:ext cx="2417842" cy="403152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214 </a:t>
            </a:r>
            <a:r>
              <a:rPr lang="en-US" dirty="0" err="1" smtClean="0"/>
              <a:t>Immgen</a:t>
            </a:r>
            <a:r>
              <a:rPr lang="en-US" dirty="0" smtClean="0"/>
              <a:t> datasets</a:t>
            </a:r>
            <a:endParaRPr lang="en-US" dirty="0"/>
          </a:p>
        </p:txBody>
      </p: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Expression profiles correlation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914584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Left Bracket 13"/>
          <p:cNvSpPr/>
          <p:nvPr/>
        </p:nvSpPr>
        <p:spPr>
          <a:xfrm rot="5400000">
            <a:off x="1678011" y="1926774"/>
            <a:ext cx="82541" cy="731076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386256" y="1997073"/>
            <a:ext cx="7229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Stem Cells</a:t>
            </a:r>
            <a:endParaRPr lang="en-US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2764944" y="1997073"/>
            <a:ext cx="52461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B Cells</a:t>
            </a:r>
            <a:endParaRPr lang="en-US" sz="1000" dirty="0"/>
          </a:p>
        </p:txBody>
      </p:sp>
      <p:sp>
        <p:nvSpPr>
          <p:cNvPr id="17" name="Left Bracket 16"/>
          <p:cNvSpPr/>
          <p:nvPr/>
        </p:nvSpPr>
        <p:spPr>
          <a:xfrm rot="5400000">
            <a:off x="2934524" y="1471967"/>
            <a:ext cx="95330" cy="1639002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ket 17"/>
          <p:cNvSpPr/>
          <p:nvPr/>
        </p:nvSpPr>
        <p:spPr>
          <a:xfrm rot="5400000">
            <a:off x="5002529" y="1132585"/>
            <a:ext cx="92366" cy="2314800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619730" y="1996433"/>
            <a:ext cx="9321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Dendritic Cells</a:t>
            </a:r>
            <a:endParaRPr lang="en-US" sz="1000" dirty="0"/>
          </a:p>
        </p:txBody>
      </p:sp>
      <p:sp>
        <p:nvSpPr>
          <p:cNvPr id="20" name="Left Bracket 19"/>
          <p:cNvSpPr/>
          <p:nvPr/>
        </p:nvSpPr>
        <p:spPr>
          <a:xfrm rot="5400000">
            <a:off x="6705197" y="1834196"/>
            <a:ext cx="93199" cy="911399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6312226" y="1996433"/>
            <a:ext cx="8928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Macrophages</a:t>
            </a:r>
            <a:endParaRPr lang="en-US" sz="1000" dirty="0"/>
          </a:p>
        </p:txBody>
      </p:sp>
      <p:sp>
        <p:nvSpPr>
          <p:cNvPr id="22" name="Left Bracket 21"/>
          <p:cNvSpPr/>
          <p:nvPr/>
        </p:nvSpPr>
        <p:spPr>
          <a:xfrm rot="5400000">
            <a:off x="7398930" y="2004857"/>
            <a:ext cx="229130" cy="426721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050574" y="1847835"/>
            <a:ext cx="7661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Monocytes</a:t>
            </a:r>
            <a:endParaRPr lang="en-US" sz="1000" dirty="0"/>
          </a:p>
        </p:txBody>
      </p:sp>
      <p:sp>
        <p:nvSpPr>
          <p:cNvPr id="24" name="Left Bracket 23"/>
          <p:cNvSpPr/>
          <p:nvPr/>
        </p:nvSpPr>
        <p:spPr>
          <a:xfrm rot="5400000">
            <a:off x="7779756" y="1952826"/>
            <a:ext cx="417706" cy="343810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7429471" y="1666125"/>
            <a:ext cx="7976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Neutrophils</a:t>
            </a:r>
            <a:endParaRPr lang="en-US" sz="1000" dirty="0"/>
          </a:p>
        </p:txBody>
      </p:sp>
      <p:sp>
        <p:nvSpPr>
          <p:cNvPr id="26" name="Left Bracket 25"/>
          <p:cNvSpPr/>
          <p:nvPr/>
        </p:nvSpPr>
        <p:spPr>
          <a:xfrm rot="5400000">
            <a:off x="7965986" y="1930968"/>
            <a:ext cx="663790" cy="141442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919532" y="1419904"/>
            <a:ext cx="604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NK Cells</a:t>
            </a:r>
            <a:endParaRPr lang="en-US" sz="1000" dirty="0"/>
          </a:p>
        </p:txBody>
      </p:sp>
      <p:sp>
        <p:nvSpPr>
          <p:cNvPr id="29" name="TextBox 28"/>
          <p:cNvSpPr txBox="1"/>
          <p:nvPr/>
        </p:nvSpPr>
        <p:spPr>
          <a:xfrm>
            <a:off x="3778618" y="4097438"/>
            <a:ext cx="6872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αβ T Cells</a:t>
            </a:r>
            <a:endParaRPr lang="en-US" sz="1000" dirty="0"/>
          </a:p>
        </p:txBody>
      </p:sp>
      <p:sp>
        <p:nvSpPr>
          <p:cNvPr id="31" name="TextBox 30"/>
          <p:cNvSpPr txBox="1"/>
          <p:nvPr/>
        </p:nvSpPr>
        <p:spPr>
          <a:xfrm>
            <a:off x="6649050" y="4097438"/>
            <a:ext cx="6707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/>
              <a:t>γ</a:t>
            </a:r>
            <a:r>
              <a:rPr lang="en-US" sz="1000" dirty="0" err="1"/>
              <a:t>δ</a:t>
            </a:r>
            <a:r>
              <a:rPr lang="en-US" sz="1000" dirty="0" smtClean="0"/>
              <a:t> T Cells</a:t>
            </a:r>
            <a:endParaRPr lang="en-US" sz="1000" dirty="0"/>
          </a:p>
        </p:txBody>
      </p:sp>
      <p:sp>
        <p:nvSpPr>
          <p:cNvPr id="32" name="Left Bracket 31"/>
          <p:cNvSpPr/>
          <p:nvPr/>
        </p:nvSpPr>
        <p:spPr>
          <a:xfrm rot="16200000" flipH="1" flipV="1">
            <a:off x="8000597" y="4120960"/>
            <a:ext cx="117290" cy="581159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7565964" y="4097438"/>
            <a:ext cx="8623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Stromal Cells</a:t>
            </a:r>
            <a:endParaRPr lang="en-US" sz="1000" dirty="0"/>
          </a:p>
        </p:txBody>
      </p:sp>
      <p:sp>
        <p:nvSpPr>
          <p:cNvPr id="34" name="Left Bracket 33"/>
          <p:cNvSpPr/>
          <p:nvPr/>
        </p:nvSpPr>
        <p:spPr>
          <a:xfrm rot="16200000" flipH="1" flipV="1">
            <a:off x="6924680" y="3716069"/>
            <a:ext cx="111825" cy="1410424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ket 34"/>
          <p:cNvSpPr/>
          <p:nvPr/>
        </p:nvSpPr>
        <p:spPr>
          <a:xfrm rot="16200000" flipH="1" flipV="1">
            <a:off x="3935253" y="2203892"/>
            <a:ext cx="103124" cy="4438593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Left Bracket 35"/>
          <p:cNvSpPr/>
          <p:nvPr/>
        </p:nvSpPr>
        <p:spPr>
          <a:xfrm rot="16200000" flipH="1" flipV="1">
            <a:off x="1354600" y="4159350"/>
            <a:ext cx="135864" cy="527055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1139687" y="4106673"/>
            <a:ext cx="6042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NK Cells</a:t>
            </a:r>
            <a:endParaRPr lang="en-US" sz="1000" dirty="0"/>
          </a:p>
        </p:txBody>
      </p:sp>
      <p:pic>
        <p:nvPicPr>
          <p:cNvPr id="9" name="Picture 8" descr="mycor.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059" b="34333"/>
          <a:stretch/>
        </p:blipFill>
        <p:spPr>
          <a:xfrm>
            <a:off x="0" y="2400463"/>
            <a:ext cx="9144000" cy="1429707"/>
          </a:xfrm>
          <a:prstGeom prst="rect">
            <a:avLst/>
          </a:prstGeom>
        </p:spPr>
      </p:pic>
      <p:pic>
        <p:nvPicPr>
          <p:cNvPr id="10" name="Picture 9" descr="mycor.2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83" b="33109"/>
          <a:stretch/>
        </p:blipFill>
        <p:spPr>
          <a:xfrm>
            <a:off x="0" y="4515747"/>
            <a:ext cx="9144000" cy="1579406"/>
          </a:xfrm>
          <a:prstGeom prst="rect">
            <a:avLst/>
          </a:prstGeom>
        </p:spPr>
      </p:pic>
      <p:sp>
        <p:nvSpPr>
          <p:cNvPr id="39" name="Left Bracket 38"/>
          <p:cNvSpPr/>
          <p:nvPr/>
        </p:nvSpPr>
        <p:spPr>
          <a:xfrm rot="5400000">
            <a:off x="876520" y="1934931"/>
            <a:ext cx="663790" cy="139337"/>
          </a:xfrm>
          <a:prstGeom prst="leftBracket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1039441" y="1430936"/>
            <a:ext cx="3353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Liu</a:t>
            </a:r>
            <a:endParaRPr lang="en-US" sz="1000" dirty="0"/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Expression profiles correlation</a:t>
            </a:r>
            <a:endParaRPr lang="en-US" sz="32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399607" y="6061497"/>
            <a:ext cx="5437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./</a:t>
            </a:r>
            <a:r>
              <a:rPr lang="en-US" sz="1000" dirty="0" err="1" smtClean="0"/>
              <a:t>Corr</a:t>
            </a:r>
            <a:r>
              <a:rPr lang="en-US" sz="1000" dirty="0" smtClean="0"/>
              <a:t>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92907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Expression profiles correlation</a:t>
            </a:r>
            <a:endParaRPr lang="en-US" sz="3200" b="1" dirty="0"/>
          </a:p>
        </p:txBody>
      </p:sp>
      <p:pic>
        <p:nvPicPr>
          <p:cNvPr id="2" name="Picture 1" descr="mycor2.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216" y="1124461"/>
            <a:ext cx="6157303" cy="528254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99607" y="6061497"/>
            <a:ext cx="5437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./</a:t>
            </a:r>
            <a:r>
              <a:rPr lang="en-US" sz="1000" dirty="0" err="1" smtClean="0"/>
              <a:t>Corr</a:t>
            </a:r>
            <a:r>
              <a:rPr lang="en-US" sz="1000" dirty="0" smtClean="0"/>
              <a:t>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3648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ycor2.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6" t="30673" b="29799"/>
          <a:stretch/>
        </p:blipFill>
        <p:spPr>
          <a:xfrm>
            <a:off x="1715639" y="1221402"/>
            <a:ext cx="6408744" cy="1864563"/>
          </a:xfrm>
          <a:prstGeom prst="rect">
            <a:avLst/>
          </a:prstGeom>
        </p:spPr>
      </p:pic>
      <p:pic>
        <p:nvPicPr>
          <p:cNvPr id="5" name="Picture 4" descr="mycor2.2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6" t="30665" b="29807"/>
          <a:stretch/>
        </p:blipFill>
        <p:spPr>
          <a:xfrm>
            <a:off x="1715637" y="3086363"/>
            <a:ext cx="6408745" cy="1864564"/>
          </a:xfrm>
          <a:prstGeom prst="rect">
            <a:avLst/>
          </a:prstGeom>
        </p:spPr>
      </p:pic>
      <p:pic>
        <p:nvPicPr>
          <p:cNvPr id="11" name="Picture 10" descr="mycor2.3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6" t="30665" b="29807"/>
          <a:stretch/>
        </p:blipFill>
        <p:spPr>
          <a:xfrm>
            <a:off x="1715637" y="4943342"/>
            <a:ext cx="6408745" cy="1864564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Expression profiles correlation</a:t>
            </a:r>
            <a:endParaRPr lang="en-US" sz="3200" b="1" dirty="0"/>
          </a:p>
        </p:txBody>
      </p:sp>
      <p:sp>
        <p:nvSpPr>
          <p:cNvPr id="3" name="Right Arrow 2"/>
          <p:cNvSpPr/>
          <p:nvPr/>
        </p:nvSpPr>
        <p:spPr>
          <a:xfrm>
            <a:off x="587451" y="1221402"/>
            <a:ext cx="944589" cy="464052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VFP-ICOS-</a:t>
            </a:r>
            <a:endParaRPr lang="en-US" sz="1100" dirty="0"/>
          </a:p>
        </p:txBody>
      </p:sp>
      <p:sp>
        <p:nvSpPr>
          <p:cNvPr id="16" name="Right Arrow 15"/>
          <p:cNvSpPr/>
          <p:nvPr/>
        </p:nvSpPr>
        <p:spPr>
          <a:xfrm>
            <a:off x="587451" y="3107614"/>
            <a:ext cx="944589" cy="464052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VFP-ICOS+</a:t>
            </a:r>
            <a:endParaRPr lang="en-US" sz="1100" dirty="0"/>
          </a:p>
        </p:txBody>
      </p:sp>
      <p:sp>
        <p:nvSpPr>
          <p:cNvPr id="17" name="Right Arrow 16"/>
          <p:cNvSpPr/>
          <p:nvPr/>
        </p:nvSpPr>
        <p:spPr>
          <a:xfrm>
            <a:off x="587451" y="4964434"/>
            <a:ext cx="944589" cy="464052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VFP+ICOS</a:t>
            </a:r>
            <a:r>
              <a:rPr lang="en-US" sz="1100" dirty="0"/>
              <a:t>+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607" y="6061497"/>
            <a:ext cx="5437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./</a:t>
            </a:r>
            <a:r>
              <a:rPr lang="en-US" sz="1000" dirty="0" err="1" smtClean="0"/>
              <a:t>Corr</a:t>
            </a:r>
            <a:r>
              <a:rPr lang="en-US" sz="1000" dirty="0" smtClean="0"/>
              <a:t>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29373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2538</TotalTime>
  <Words>984</Words>
  <Application>Microsoft Macintosh PowerPoint</Application>
  <PresentationFormat>On-screen Show (4:3)</PresentationFormat>
  <Paragraphs>212</Paragraphs>
  <Slides>49</Slides>
  <Notes>7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1" baseType="lpstr">
      <vt:lpstr>Office Theme</vt:lpstr>
      <vt:lpstr>Equation</vt:lpstr>
      <vt:lpstr>System analysis of the Interleukin-21 signaling in CD4+ T cells</vt:lpstr>
      <vt:lpstr>Expression profiles and significant genes</vt:lpstr>
      <vt:lpstr>Significant genes and isoforms in each pattern</vt:lpstr>
      <vt:lpstr>IL-21 expression</vt:lpstr>
      <vt:lpstr>Functional Annotation Enrichment</vt:lpstr>
      <vt:lpstr>Expression profiles correlation</vt:lpstr>
      <vt:lpstr>Expression profiles correlation</vt:lpstr>
      <vt:lpstr>Expression profiles correlation</vt:lpstr>
      <vt:lpstr>Expression profiles correlation</vt:lpstr>
      <vt:lpstr>PCA clustering of top correlated samples</vt:lpstr>
      <vt:lpstr>PCA clustering of top correlated samples</vt:lpstr>
      <vt:lpstr>PCA clustering of top correlated samples</vt:lpstr>
      <vt:lpstr>cis-regulatory elements exploration</vt:lpstr>
      <vt:lpstr>Terhost et al., 2013 genes</vt:lpstr>
      <vt:lpstr>Some genes</vt:lpstr>
      <vt:lpstr>Significant genes in double positive sample</vt:lpstr>
      <vt:lpstr>Significant genes in double positive sample</vt:lpstr>
      <vt:lpstr>Significant genes in double positive sample</vt:lpstr>
      <vt:lpstr>Significant genes in double positive sample</vt:lpstr>
      <vt:lpstr>The 1675 Transcriptional factors</vt:lpstr>
      <vt:lpstr>Top regulated genes in double positive sample</vt:lpstr>
      <vt:lpstr>KEGG pathway 1: T cell receptor signaling</vt:lpstr>
      <vt:lpstr>KEGG pathway 1: T cell receptor signaling</vt:lpstr>
      <vt:lpstr>KEGG pathway 2: NK cell cytotoxicity</vt:lpstr>
      <vt:lpstr>Cxcr5 – log2 fold change over conditions</vt:lpstr>
      <vt:lpstr>Cxcr5 – alignment details</vt:lpstr>
      <vt:lpstr>Cxcr5 – alignment details</vt:lpstr>
      <vt:lpstr>Cxcr5 – assigned read counts for isoforms</vt:lpstr>
      <vt:lpstr>Cxcr5 – from cufflinks</vt:lpstr>
      <vt:lpstr>Cxcr5 – from cufflinks</vt:lpstr>
      <vt:lpstr>Cxcr5 – from cufflinks</vt:lpstr>
      <vt:lpstr>PowerPoint Presentation</vt:lpstr>
      <vt:lpstr>Human TFH</vt:lpstr>
      <vt:lpstr>Human TFH</vt:lpstr>
      <vt:lpstr>Bcl6 sites in JASPAR</vt:lpstr>
      <vt:lpstr>Bcl6 sites in JASPAR</vt:lpstr>
      <vt:lpstr>Bcl6 sites in JASPAR</vt:lpstr>
      <vt:lpstr>Pathway</vt:lpstr>
      <vt:lpstr>Mouse Encode Histones in Spleen</vt:lpstr>
      <vt:lpstr>Mouse Encode Histones in Spleen</vt:lpstr>
      <vt:lpstr>Signature genes of TFH cells in our samples</vt:lpstr>
      <vt:lpstr>Some genes</vt:lpstr>
      <vt:lpstr>Keizei et al., 2013</vt:lpstr>
      <vt:lpstr>Il21</vt:lpstr>
      <vt:lpstr>Bcl6</vt:lpstr>
      <vt:lpstr>Cxcr5</vt:lpstr>
      <vt:lpstr>VFP and Il21 transcripts</vt:lpstr>
      <vt:lpstr>T cell receptor repertoire</vt:lpstr>
      <vt:lpstr>TCR-[alpha|beta]-V genes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atg</dc:creator>
  <cp:lastModifiedBy>Xulong Wang</cp:lastModifiedBy>
  <cp:revision>336</cp:revision>
  <dcterms:created xsi:type="dcterms:W3CDTF">2013-10-21T17:13:38Z</dcterms:created>
  <dcterms:modified xsi:type="dcterms:W3CDTF">2015-04-02T17:24:35Z</dcterms:modified>
</cp:coreProperties>
</file>

<file path=docProps/thumbnail.jpeg>
</file>